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9" r:id="rId1"/>
    <p:sldMasterId id="2147483751" r:id="rId2"/>
    <p:sldMasterId id="2147483753" r:id="rId3"/>
    <p:sldMasterId id="2147483755" r:id="rId4"/>
    <p:sldMasterId id="2147483759" r:id="rId5"/>
  </p:sldMasterIdLst>
  <p:notesMasterIdLst>
    <p:notesMasterId r:id="rId30"/>
  </p:notesMasterIdLst>
  <p:sldIdLst>
    <p:sldId id="437" r:id="rId6"/>
    <p:sldId id="477" r:id="rId7"/>
    <p:sldId id="412" r:id="rId8"/>
    <p:sldId id="360" r:id="rId9"/>
    <p:sldId id="473" r:id="rId10"/>
    <p:sldId id="460" r:id="rId11"/>
    <p:sldId id="450" r:id="rId12"/>
    <p:sldId id="451" r:id="rId13"/>
    <p:sldId id="476" r:id="rId14"/>
    <p:sldId id="464" r:id="rId15"/>
    <p:sldId id="465" r:id="rId16"/>
    <p:sldId id="461" r:id="rId17"/>
    <p:sldId id="452" r:id="rId18"/>
    <p:sldId id="462" r:id="rId19"/>
    <p:sldId id="453" r:id="rId20"/>
    <p:sldId id="463" r:id="rId21"/>
    <p:sldId id="467" r:id="rId22"/>
    <p:sldId id="471" r:id="rId23"/>
    <p:sldId id="470" r:id="rId24"/>
    <p:sldId id="466" r:id="rId25"/>
    <p:sldId id="474" r:id="rId26"/>
    <p:sldId id="475" r:id="rId27"/>
    <p:sldId id="449" r:id="rId28"/>
    <p:sldId id="472" r:id="rId29"/>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3F7FB"/>
    <a:srgbClr val="D3DBE9"/>
    <a:srgbClr val="DF750B"/>
    <a:srgbClr val="D49016"/>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5" d="100"/>
          <a:sy n="45" d="100"/>
        </p:scale>
        <p:origin x="-2772" y="-1548"/>
      </p:cViewPr>
      <p:guideLst>
        <p:guide orient="horz" pos="2448"/>
        <p:guide pos="3168"/>
      </p:guideLst>
    </p:cSldViewPr>
  </p:slideViewPr>
  <p:notesTextViewPr>
    <p:cViewPr>
      <p:scale>
        <a:sx n="1" d="1"/>
        <a:sy n="1" d="1"/>
      </p:scale>
      <p:origin x="0" y="0"/>
    </p:cViewPr>
  </p:notesTextViewPr>
  <p:sorterViewPr>
    <p:cViewPr>
      <p:scale>
        <a:sx n="100" d="100"/>
        <a:sy n="100" d="100"/>
      </p:scale>
      <p:origin x="0" y="43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572A2F8-4A15-4D9A-A8F4-6F454180B6BA}" type="datetimeFigureOut">
              <a:rPr lang="en-US" smtClean="0"/>
              <a:t>12/6/2016</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A02BD6D-0341-4E2F-94A7-87FA35F04EB9}" type="slidenum">
              <a:rPr lang="en-US" smtClean="0"/>
              <a:t>‹#›</a:t>
            </a:fld>
            <a:endParaRPr lang="en-US"/>
          </a:p>
        </p:txBody>
      </p:sp>
    </p:spTree>
    <p:extLst>
      <p:ext uri="{BB962C8B-B14F-4D97-AF65-F5344CB8AC3E}">
        <p14:creationId xmlns:p14="http://schemas.microsoft.com/office/powerpoint/2010/main" val="326707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3</a:t>
            </a:fld>
            <a:endParaRPr lang="en-US"/>
          </a:p>
        </p:txBody>
      </p:sp>
    </p:spTree>
    <p:extLst>
      <p:ext uri="{BB962C8B-B14F-4D97-AF65-F5344CB8AC3E}">
        <p14:creationId xmlns:p14="http://schemas.microsoft.com/office/powerpoint/2010/main" val="248108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12</a:t>
            </a:fld>
            <a:endParaRPr lang="en-US"/>
          </a:p>
        </p:txBody>
      </p:sp>
    </p:spTree>
    <p:extLst>
      <p:ext uri="{BB962C8B-B14F-4D97-AF65-F5344CB8AC3E}">
        <p14:creationId xmlns:p14="http://schemas.microsoft.com/office/powerpoint/2010/main" val="248108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13</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14</a:t>
            </a:fld>
            <a:endParaRPr lang="en-US"/>
          </a:p>
        </p:txBody>
      </p:sp>
    </p:spTree>
    <p:extLst>
      <p:ext uri="{BB962C8B-B14F-4D97-AF65-F5344CB8AC3E}">
        <p14:creationId xmlns:p14="http://schemas.microsoft.com/office/powerpoint/2010/main" val="248108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15</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16</a:t>
            </a:fld>
            <a:endParaRPr lang="en-US"/>
          </a:p>
        </p:txBody>
      </p:sp>
    </p:spTree>
    <p:extLst>
      <p:ext uri="{BB962C8B-B14F-4D97-AF65-F5344CB8AC3E}">
        <p14:creationId xmlns:p14="http://schemas.microsoft.com/office/powerpoint/2010/main" val="2481082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17</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18</a:t>
            </a:fld>
            <a:endParaRPr lang="en-US"/>
          </a:p>
        </p:txBody>
      </p:sp>
    </p:spTree>
    <p:extLst>
      <p:ext uri="{BB962C8B-B14F-4D97-AF65-F5344CB8AC3E}">
        <p14:creationId xmlns:p14="http://schemas.microsoft.com/office/powerpoint/2010/main" val="248108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19</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20</a:t>
            </a:fld>
            <a:endParaRPr lang="en-US"/>
          </a:p>
        </p:txBody>
      </p:sp>
    </p:spTree>
    <p:extLst>
      <p:ext uri="{BB962C8B-B14F-4D97-AF65-F5344CB8AC3E}">
        <p14:creationId xmlns:p14="http://schemas.microsoft.com/office/powerpoint/2010/main" val="2481082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21</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4</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22</a:t>
            </a:fld>
            <a:endParaRPr lang="en-US"/>
          </a:p>
        </p:txBody>
      </p:sp>
    </p:spTree>
    <p:extLst>
      <p:ext uri="{BB962C8B-B14F-4D97-AF65-F5344CB8AC3E}">
        <p14:creationId xmlns:p14="http://schemas.microsoft.com/office/powerpoint/2010/main" val="2481082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23</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24</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5</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6</a:t>
            </a:fld>
            <a:endParaRPr lang="en-US"/>
          </a:p>
        </p:txBody>
      </p:sp>
    </p:spTree>
    <p:extLst>
      <p:ext uri="{BB962C8B-B14F-4D97-AF65-F5344CB8AC3E}">
        <p14:creationId xmlns:p14="http://schemas.microsoft.com/office/powerpoint/2010/main" val="248108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7</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8</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9</a:t>
            </a:fld>
            <a:endParaRPr lang="en-US"/>
          </a:p>
        </p:txBody>
      </p:sp>
    </p:spTree>
    <p:extLst>
      <p:ext uri="{BB962C8B-B14F-4D97-AF65-F5344CB8AC3E}">
        <p14:creationId xmlns:p14="http://schemas.microsoft.com/office/powerpoint/2010/main" val="3566662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10</a:t>
            </a:fld>
            <a:endParaRPr lang="en-US"/>
          </a:p>
        </p:txBody>
      </p:sp>
    </p:spTree>
    <p:extLst>
      <p:ext uri="{BB962C8B-B14F-4D97-AF65-F5344CB8AC3E}">
        <p14:creationId xmlns:p14="http://schemas.microsoft.com/office/powerpoint/2010/main" val="248108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46EE-576C-4BBD-A34D-48EAE1309941}" type="slidenum">
              <a:rPr lang="en-US" smtClean="0"/>
              <a:pPr/>
              <a:t>11</a:t>
            </a:fld>
            <a:endParaRPr lang="en-US"/>
          </a:p>
        </p:txBody>
      </p:sp>
    </p:spTree>
    <p:extLst>
      <p:ext uri="{BB962C8B-B14F-4D97-AF65-F5344CB8AC3E}">
        <p14:creationId xmlns:p14="http://schemas.microsoft.com/office/powerpoint/2010/main" val="3566662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491CC6-4B0C-4462-8FBE-0A9F623112CB}"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A868D-2B0F-438C-B0FE-0DCAB5BC2B5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380" y="431800"/>
            <a:ext cx="1508760" cy="1554480"/>
          </a:xfrm>
          <a:prstGeom prst="rect">
            <a:avLst/>
          </a:prstGeom>
        </p:spPr>
      </p:pic>
    </p:spTree>
    <p:extLst>
      <p:ext uri="{BB962C8B-B14F-4D97-AF65-F5344CB8AC3E}">
        <p14:creationId xmlns:p14="http://schemas.microsoft.com/office/powerpoint/2010/main" val="172406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491CC6-4B0C-4462-8FBE-0A9F623112CB}"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A868D-2B0F-438C-B0FE-0DCAB5BC2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5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Arc w/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1DD366-FC7A-407F-885E-E29295C568AA}" type="datetimeFigureOut">
              <a:rPr lang="en-US" smtClean="0">
                <a:solidFill>
                  <a:prstClr val="black">
                    <a:tint val="75000"/>
                  </a:prstClr>
                </a:solidFill>
              </a:rPr>
              <a:pPr/>
              <a:t>12/6/2016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EA6694-1996-40F8-A2FF-D66C459F516D}"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2"/>
          <p:cNvSpPr>
            <a:spLocks noGrp="1"/>
          </p:cNvSpPr>
          <p:nvPr>
            <p:ph idx="1"/>
          </p:nvPr>
        </p:nvSpPr>
        <p:spPr>
          <a:xfrm>
            <a:off x="502920" y="1813562"/>
            <a:ext cx="6957060" cy="5129425"/>
          </a:xfrm>
          <a:prstGeom prst="rect">
            <a:avLst/>
          </a:prstGeom>
        </p:spPr>
        <p:txBody>
          <a:bodyPr vert="horz" lIns="101870" tIns="50935" rIns="101870" bIns="5093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1232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D7659-48A0-411C-A73E-9E9C9F213E32}" type="datetimeFigureOut">
              <a:rPr lang="en-US" smtClean="0">
                <a:solidFill>
                  <a:prstClr val="black">
                    <a:tint val="75000"/>
                  </a:prstClr>
                </a:solidFill>
              </a:rPr>
              <a:pPr/>
              <a:t>12/6/2016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361F3E-8344-4056-971C-1A4701619CF1}" type="slidenum">
              <a:rPr lang="en-US" smtClean="0">
                <a:solidFill>
                  <a:prstClr val="black">
                    <a:tint val="75000"/>
                  </a:prstClr>
                </a:solidFill>
              </a:rPr>
              <a:pPr/>
              <a:t>‹#›</a:t>
            </a:fld>
            <a:endParaRPr lang="en-US">
              <a:solidFill>
                <a:prstClr val="black">
                  <a:tint val="75000"/>
                </a:prstClr>
              </a:solidFill>
            </a:endParaRPr>
          </a:p>
        </p:txBody>
      </p:sp>
      <p:sp>
        <p:nvSpPr>
          <p:cNvPr id="6" name="Text Placeholder 2"/>
          <p:cNvSpPr>
            <a:spLocks noGrp="1"/>
          </p:cNvSpPr>
          <p:nvPr>
            <p:ph idx="1"/>
          </p:nvPr>
        </p:nvSpPr>
        <p:spPr>
          <a:xfrm>
            <a:off x="502920" y="1813562"/>
            <a:ext cx="6957060" cy="5129425"/>
          </a:xfrm>
          <a:prstGeom prst="rect">
            <a:avLst/>
          </a:prstGeom>
        </p:spPr>
        <p:txBody>
          <a:bodyPr vert="horz" lIns="101870" tIns="50935" rIns="101870" bIns="5093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196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100">
                <a:latin typeface="Century Gothic" panose="020B0502020202020204" pitchFamily="34" charset="0"/>
              </a:defRPr>
            </a:lvl1pPr>
            <a:lvl2pPr>
              <a:defRPr sz="2700">
                <a:latin typeface="Century Gothic" panose="020B0502020202020204" pitchFamily="34" charset="0"/>
              </a:defRPr>
            </a:lvl2pPr>
            <a:lvl3pPr>
              <a:defRPr sz="22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02920" y="7203864"/>
            <a:ext cx="2346960" cy="413808"/>
          </a:xfrm>
          <a:prstGeom prst="rect">
            <a:avLst/>
          </a:prstGeom>
        </p:spPr>
        <p:txBody>
          <a:bodyPr lIns="101870" tIns="50935" rIns="101870" bIns="50935"/>
          <a:lstStyle/>
          <a:p>
            <a:pPr defTabSz="1018705"/>
            <a:fld id="{5ADC024F-3D00-4CCC-A2A1-E1F2A3CAC685}" type="datetimeFigureOut">
              <a:rPr lang="en-US" smtClean="0">
                <a:solidFill>
                  <a:prstClr val="black"/>
                </a:solidFill>
              </a:rPr>
              <a:pPr defTabSz="1018705"/>
              <a:t>12/6/2016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DF2E7-399E-42F9-A233-78019F71F6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09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2920" y="7203864"/>
            <a:ext cx="2346960" cy="413808"/>
          </a:xfrm>
          <a:prstGeom prst="rect">
            <a:avLst/>
          </a:prstGeom>
        </p:spPr>
        <p:txBody>
          <a:bodyPr lIns="101870" tIns="50935" rIns="101870" bIns="50935"/>
          <a:lstStyle/>
          <a:p>
            <a:pPr defTabSz="1018705"/>
            <a:fld id="{5ADC024F-3D00-4CCC-A2A1-E1F2A3CAC685}" type="datetimeFigureOut">
              <a:rPr lang="en-US" smtClean="0">
                <a:solidFill>
                  <a:prstClr val="black"/>
                </a:solidFill>
              </a:rPr>
              <a:pPr defTabSz="1018705"/>
              <a:t>12/6/2016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FDF2E7-399E-42F9-A233-78019F71F6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509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70" tIns="50935" rIns="101870" bIns="50935"/>
          <a:lstStyle/>
          <a:p>
            <a:pPr defTabSz="1018705"/>
            <a:fld id="{5ADC024F-3D00-4CCC-A2A1-E1F2A3CAC685}" type="datetimeFigureOut">
              <a:rPr lang="en-US" smtClean="0">
                <a:solidFill>
                  <a:prstClr val="black"/>
                </a:solidFill>
              </a:rPr>
              <a:pPr defTabSz="1018705"/>
              <a:t>12/6/2016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FDF2E7-399E-42F9-A233-78019F71F6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106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8B8F9-8E91-438D-833D-9FEBC2D82853}"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8FE50-96D4-40FC-BD52-033AC7E879FB}" type="slidenum">
              <a:rPr lang="en-US" smtClean="0"/>
              <a:t>‹#›</a:t>
            </a:fld>
            <a:endParaRPr lang="en-US"/>
          </a:p>
        </p:txBody>
      </p:sp>
    </p:spTree>
    <p:extLst>
      <p:ext uri="{BB962C8B-B14F-4D97-AF65-F5344CB8AC3E}">
        <p14:creationId xmlns:p14="http://schemas.microsoft.com/office/powerpoint/2010/main" val="3637228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8B8F9-8E91-438D-833D-9FEBC2D82853}"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8FE50-96D4-40FC-BD52-033AC7E879FB}" type="slidenum">
              <a:rPr lang="en-US" smtClean="0"/>
              <a:t>‹#›</a:t>
            </a:fld>
            <a:endParaRPr lang="en-US"/>
          </a:p>
        </p:txBody>
      </p:sp>
    </p:spTree>
    <p:extLst>
      <p:ext uri="{BB962C8B-B14F-4D97-AF65-F5344CB8AC3E}">
        <p14:creationId xmlns:p14="http://schemas.microsoft.com/office/powerpoint/2010/main" val="2472400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8B8F9-8E91-438D-833D-9FEBC2D82853}"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8FE50-96D4-40FC-BD52-033AC7E879FB}" type="slidenum">
              <a:rPr lang="en-US" smtClean="0"/>
              <a:t>‹#›</a:t>
            </a:fld>
            <a:endParaRPr lang="en-US"/>
          </a:p>
        </p:txBody>
      </p:sp>
    </p:spTree>
    <p:extLst>
      <p:ext uri="{BB962C8B-B14F-4D97-AF65-F5344CB8AC3E}">
        <p14:creationId xmlns:p14="http://schemas.microsoft.com/office/powerpoint/2010/main" val="3006372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8B8F9-8E91-438D-833D-9FEBC2D82853}"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8FE50-96D4-40FC-BD52-033AC7E879FB}" type="slidenum">
              <a:rPr lang="en-US" smtClean="0"/>
              <a:t>‹#›</a:t>
            </a:fld>
            <a:endParaRPr lang="en-US"/>
          </a:p>
        </p:txBody>
      </p:sp>
    </p:spTree>
    <p:extLst>
      <p:ext uri="{BB962C8B-B14F-4D97-AF65-F5344CB8AC3E}">
        <p14:creationId xmlns:p14="http://schemas.microsoft.com/office/powerpoint/2010/main" val="32603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491CC6-4B0C-4462-8FBE-0A9F623112CB}"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A868D-2B0F-438C-B0FE-0DCAB5BC2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325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8B8F9-8E91-438D-833D-9FEBC2D82853}"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8FE50-96D4-40FC-BD52-033AC7E879FB}" type="slidenum">
              <a:rPr lang="en-US" smtClean="0"/>
              <a:t>‹#›</a:t>
            </a:fld>
            <a:endParaRPr lang="en-US"/>
          </a:p>
        </p:txBody>
      </p:sp>
    </p:spTree>
    <p:extLst>
      <p:ext uri="{BB962C8B-B14F-4D97-AF65-F5344CB8AC3E}">
        <p14:creationId xmlns:p14="http://schemas.microsoft.com/office/powerpoint/2010/main" val="2651930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8B8F9-8E91-438D-833D-9FEBC2D82853}"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8FE50-96D4-40FC-BD52-033AC7E879FB}" type="slidenum">
              <a:rPr lang="en-US" smtClean="0"/>
              <a:t>‹#›</a:t>
            </a:fld>
            <a:endParaRPr lang="en-US"/>
          </a:p>
        </p:txBody>
      </p:sp>
    </p:spTree>
    <p:extLst>
      <p:ext uri="{BB962C8B-B14F-4D97-AF65-F5344CB8AC3E}">
        <p14:creationId xmlns:p14="http://schemas.microsoft.com/office/powerpoint/2010/main" val="18263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8B8F9-8E91-438D-833D-9FEBC2D82853}"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8FE50-96D4-40FC-BD52-033AC7E879FB}" type="slidenum">
              <a:rPr lang="en-US" smtClean="0"/>
              <a:t>‹#›</a:t>
            </a:fld>
            <a:endParaRPr lang="en-US"/>
          </a:p>
        </p:txBody>
      </p:sp>
    </p:spTree>
    <p:extLst>
      <p:ext uri="{BB962C8B-B14F-4D97-AF65-F5344CB8AC3E}">
        <p14:creationId xmlns:p14="http://schemas.microsoft.com/office/powerpoint/2010/main" val="2722373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8B8F9-8E91-438D-833D-9FEBC2D82853}"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8FE50-96D4-40FC-BD52-033AC7E879FB}" type="slidenum">
              <a:rPr lang="en-US" smtClean="0"/>
              <a:t>‹#›</a:t>
            </a:fld>
            <a:endParaRPr lang="en-US"/>
          </a:p>
        </p:txBody>
      </p:sp>
    </p:spTree>
    <p:extLst>
      <p:ext uri="{BB962C8B-B14F-4D97-AF65-F5344CB8AC3E}">
        <p14:creationId xmlns:p14="http://schemas.microsoft.com/office/powerpoint/2010/main" val="2421507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8B8F9-8E91-438D-833D-9FEBC2D82853}"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8FE50-96D4-40FC-BD52-033AC7E879FB}" type="slidenum">
              <a:rPr lang="en-US" smtClean="0"/>
              <a:t>‹#›</a:t>
            </a:fld>
            <a:endParaRPr lang="en-US"/>
          </a:p>
        </p:txBody>
      </p:sp>
    </p:spTree>
    <p:extLst>
      <p:ext uri="{BB962C8B-B14F-4D97-AF65-F5344CB8AC3E}">
        <p14:creationId xmlns:p14="http://schemas.microsoft.com/office/powerpoint/2010/main" val="2482492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8B8F9-8E91-438D-833D-9FEBC2D82853}"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8FE50-96D4-40FC-BD52-033AC7E879FB}" type="slidenum">
              <a:rPr lang="en-US" smtClean="0"/>
              <a:t>‹#›</a:t>
            </a:fld>
            <a:endParaRPr lang="en-US"/>
          </a:p>
        </p:txBody>
      </p:sp>
    </p:spTree>
    <p:extLst>
      <p:ext uri="{BB962C8B-B14F-4D97-AF65-F5344CB8AC3E}">
        <p14:creationId xmlns:p14="http://schemas.microsoft.com/office/powerpoint/2010/main" val="486407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8B8F9-8E91-438D-833D-9FEBC2D82853}"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8FE50-96D4-40FC-BD52-033AC7E879FB}" type="slidenum">
              <a:rPr lang="en-US" smtClean="0"/>
              <a:t>‹#›</a:t>
            </a:fld>
            <a:endParaRPr lang="en-US"/>
          </a:p>
        </p:txBody>
      </p:sp>
    </p:spTree>
    <p:extLst>
      <p:ext uri="{BB962C8B-B14F-4D97-AF65-F5344CB8AC3E}">
        <p14:creationId xmlns:p14="http://schemas.microsoft.com/office/powerpoint/2010/main" val="362229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8"/>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491CC6-4B0C-4462-8FBE-0A9F623112CB}"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A868D-2B0F-438C-B0FE-0DCAB5BC2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13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491CC6-4B0C-4462-8FBE-0A9F623112CB}"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A868D-2B0F-438C-B0FE-0DCAB5BC2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88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491CC6-4B0C-4462-8FBE-0A9F623112CB}" type="datetimeFigureOut">
              <a:rPr lang="en-US" smtClean="0">
                <a:solidFill>
                  <a:prstClr val="black">
                    <a:tint val="75000"/>
                  </a:prstClr>
                </a:solidFill>
              </a:rPr>
              <a:pPr/>
              <a:t>12/6/2016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CA868D-2B0F-438C-B0FE-0DCAB5BC2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15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91CC6-4B0C-4462-8FBE-0A9F623112CB}" type="datetimeFigureOut">
              <a:rPr lang="en-US" smtClean="0">
                <a:solidFill>
                  <a:prstClr val="black">
                    <a:tint val="75000"/>
                  </a:prstClr>
                </a:solidFill>
              </a:rPr>
              <a:pPr/>
              <a:t>12/6/2016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CA868D-2B0F-438C-B0FE-0DCAB5BC2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31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91CC6-4B0C-4462-8FBE-0A9F623112CB}"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A868D-2B0F-438C-B0FE-0DCAB5BC2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3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91CC6-4B0C-4462-8FBE-0A9F623112CB}"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A868D-2B0F-438C-B0FE-0DCAB5BC2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35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491CC6-4B0C-4462-8FBE-0A9F623112CB}"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A868D-2B0F-438C-B0FE-0DCAB5BC2B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06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pPr defTabSz="1018824"/>
            <a:fld id="{C9491CC6-4B0C-4462-8FBE-0A9F623112CB}" type="datetimeFigureOut">
              <a:rPr lang="en-US" smtClean="0">
                <a:solidFill>
                  <a:prstClr val="black">
                    <a:tint val="75000"/>
                  </a:prstClr>
                </a:solidFill>
              </a:rPr>
              <a:pPr defTabSz="1018824"/>
              <a:t>12/6/2016</a:t>
            </a:fld>
            <a:endParaRPr lang="en-US">
              <a:solidFill>
                <a:prstClr val="black">
                  <a:tint val="75000"/>
                </a:prstClr>
              </a:solidFill>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pPr defTabSz="1018824"/>
            <a:endParaRPr lang="en-US">
              <a:solidFill>
                <a:prstClr val="black">
                  <a:tint val="75000"/>
                </a:prstClr>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pPr defTabSz="1018824"/>
            <a:fld id="{A6CA868D-2B0F-438C-B0FE-0DCAB5BC2B54}" type="slidenum">
              <a:rPr lang="en-US" smtClean="0">
                <a:solidFill>
                  <a:prstClr val="black">
                    <a:tint val="75000"/>
                  </a:prstClr>
                </a:solidFill>
              </a:rPr>
              <a:pPr defTabSz="1018824"/>
              <a:t>‹#›</a:t>
            </a:fld>
            <a:endParaRPr lang="en-US">
              <a:solidFill>
                <a:prstClr val="black">
                  <a:tint val="75000"/>
                </a:prstClr>
              </a:solidFill>
            </a:endParaRPr>
          </a:p>
        </p:txBody>
      </p:sp>
      <p:pic>
        <p:nvPicPr>
          <p:cNvPr id="7" name="Picture 6" descr="icon bottom right corner.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32786" y="6086653"/>
            <a:ext cx="4526280" cy="1685747"/>
          </a:xfrm>
          <a:prstGeom prst="rect">
            <a:avLst/>
          </a:prstGeom>
        </p:spPr>
      </p:pic>
    </p:spTree>
    <p:extLst>
      <p:ext uri="{BB962C8B-B14F-4D97-AF65-F5344CB8AC3E}">
        <p14:creationId xmlns:p14="http://schemas.microsoft.com/office/powerpoint/2010/main" val="161048039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txStyles>
    <p:titleStyle>
      <a:lvl1pPr algn="l" defTabSz="1018824" rtl="0" eaLnBrk="1" latinLnBrk="0" hangingPunct="1">
        <a:spcBef>
          <a:spcPct val="0"/>
        </a:spcBef>
        <a:buNone/>
        <a:defRPr sz="4900" kern="1200">
          <a:solidFill>
            <a:srgbClr val="002060"/>
          </a:solidFill>
          <a:latin typeface="+mj-lt"/>
          <a:ea typeface="+mj-ea"/>
          <a:cs typeface="+mj-cs"/>
        </a:defRPr>
      </a:lvl1pPr>
    </p:titleStyle>
    <p:bodyStyle>
      <a:lvl1pPr marL="382059" indent="-382059" algn="l" defTabSz="1018824" rtl="0" eaLnBrk="1" latinLnBrk="0" hangingPunct="1">
        <a:spcBef>
          <a:spcPct val="20000"/>
        </a:spcBef>
        <a:buClr>
          <a:srgbClr val="002060"/>
        </a:buClr>
        <a:buFont typeface="Arial" panose="020B0604020202020204" pitchFamily="34" charset="0"/>
        <a:buChar char="•"/>
        <a:defRPr sz="2700" kern="1200">
          <a:solidFill>
            <a:srgbClr val="002060"/>
          </a:solidFill>
          <a:latin typeface="+mn-lt"/>
          <a:ea typeface="+mn-ea"/>
          <a:cs typeface="+mn-cs"/>
        </a:defRPr>
      </a:lvl1pPr>
      <a:lvl2pPr marL="827795" indent="-318383" algn="l" defTabSz="1018824" rtl="0" eaLnBrk="1" latinLnBrk="0" hangingPunct="1">
        <a:spcBef>
          <a:spcPct val="20000"/>
        </a:spcBef>
        <a:buClr>
          <a:srgbClr val="002060"/>
        </a:buClr>
        <a:buFont typeface="Arial" panose="020B0604020202020204" pitchFamily="34" charset="0"/>
        <a:buChar char="–"/>
        <a:defRPr sz="2200" kern="1200">
          <a:solidFill>
            <a:srgbClr val="002060"/>
          </a:solidFill>
          <a:latin typeface="+mn-lt"/>
          <a:ea typeface="+mn-ea"/>
          <a:cs typeface="+mn-cs"/>
        </a:defRPr>
      </a:lvl2pPr>
      <a:lvl3pPr marL="1273531" indent="-254706" algn="l" defTabSz="1018824" rtl="0" eaLnBrk="1" latinLnBrk="0" hangingPunct="1">
        <a:spcBef>
          <a:spcPct val="20000"/>
        </a:spcBef>
        <a:buClr>
          <a:srgbClr val="002060"/>
        </a:buClr>
        <a:buFont typeface="Arial" panose="020B0604020202020204" pitchFamily="34" charset="0"/>
        <a:buChar char="•"/>
        <a:defRPr sz="2000" kern="1200">
          <a:solidFill>
            <a:srgbClr val="002060"/>
          </a:solidFill>
          <a:latin typeface="+mn-lt"/>
          <a:ea typeface="+mn-ea"/>
          <a:cs typeface="+mn-cs"/>
        </a:defRPr>
      </a:lvl3pPr>
      <a:lvl4pPr marL="1782943" indent="-254706" algn="l" defTabSz="1018824" rtl="0" eaLnBrk="1" latinLnBrk="0" hangingPunct="1">
        <a:spcBef>
          <a:spcPct val="20000"/>
        </a:spcBef>
        <a:buClr>
          <a:srgbClr val="002060"/>
        </a:buClr>
        <a:buFont typeface="Arial" panose="020B0604020202020204" pitchFamily="34" charset="0"/>
        <a:buChar char="–"/>
        <a:defRPr sz="1800" kern="1200">
          <a:solidFill>
            <a:srgbClr val="002060"/>
          </a:solidFill>
          <a:latin typeface="+mn-lt"/>
          <a:ea typeface="+mn-ea"/>
          <a:cs typeface="+mn-cs"/>
        </a:defRPr>
      </a:lvl4pPr>
      <a:lvl5pPr marL="2292355" indent="-254706" algn="l" defTabSz="1018824" rtl="0" eaLnBrk="1" latinLnBrk="0" hangingPunct="1">
        <a:spcBef>
          <a:spcPct val="20000"/>
        </a:spcBef>
        <a:buClr>
          <a:srgbClr val="002060"/>
        </a:buClr>
        <a:buFont typeface="Arial" panose="020B0604020202020204" pitchFamily="34" charset="0"/>
        <a:buChar char="»"/>
        <a:defRPr sz="1800" kern="1200">
          <a:solidFill>
            <a:srgbClr val="002060"/>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6957060"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813560"/>
            <a:ext cx="6957060" cy="5129425"/>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pPr defTabSz="1018824"/>
            <a:fld id="{711DD366-FC7A-407F-885E-E29295C568AA}" type="datetimeFigureOut">
              <a:rPr lang="en-US" smtClean="0">
                <a:solidFill>
                  <a:prstClr val="black">
                    <a:tint val="75000"/>
                  </a:prstClr>
                </a:solidFill>
              </a:rPr>
              <a:pPr defTabSz="1018824"/>
              <a:t>12/6/2016</a:t>
            </a:fld>
            <a:endParaRPr lang="en-US">
              <a:solidFill>
                <a:prstClr val="black">
                  <a:tint val="75000"/>
                </a:prstClr>
              </a:solidFill>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pPr defTabSz="1018824"/>
            <a:endParaRPr lang="en-US">
              <a:solidFill>
                <a:prstClr val="black">
                  <a:tint val="75000"/>
                </a:prstClr>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pPr defTabSz="1018824"/>
            <a:fld id="{57EA6694-1996-40F8-A2FF-D66C459F516D}" type="slidenum">
              <a:rPr lang="en-US" smtClean="0">
                <a:solidFill>
                  <a:prstClr val="black">
                    <a:tint val="75000"/>
                  </a:prstClr>
                </a:solidFill>
              </a:rPr>
              <a:pPr defTabSz="1018824"/>
              <a:t>‹#›</a:t>
            </a:fld>
            <a:endParaRPr lang="en-US" dirty="0">
              <a:solidFill>
                <a:prstClr val="black">
                  <a:tint val="75000"/>
                </a:prstClr>
              </a:solidFill>
            </a:endParaRPr>
          </a:p>
        </p:txBody>
      </p:sp>
      <p:pic>
        <p:nvPicPr>
          <p:cNvPr id="10" name="Picture 9" descr="icon top left corner.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0" y="6086653"/>
            <a:ext cx="4526280" cy="1685747"/>
          </a:xfrm>
          <a:prstGeom prst="rect">
            <a:avLst/>
          </a:prstGeom>
        </p:spPr>
      </p:pic>
    </p:spTree>
    <p:extLst>
      <p:ext uri="{BB962C8B-B14F-4D97-AF65-F5344CB8AC3E}">
        <p14:creationId xmlns:p14="http://schemas.microsoft.com/office/powerpoint/2010/main" val="4042089522"/>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1018824" rtl="0" eaLnBrk="1" latinLnBrk="0" hangingPunct="1">
        <a:spcBef>
          <a:spcPct val="0"/>
        </a:spcBef>
        <a:buNone/>
        <a:defRPr sz="3600" kern="1200">
          <a:solidFill>
            <a:srgbClr val="002060"/>
          </a:solidFill>
          <a:latin typeface="Century Gothic" panose="020B0502020202020204" pitchFamily="34" charset="0"/>
          <a:ea typeface="+mj-ea"/>
          <a:cs typeface="+mj-cs"/>
        </a:defRPr>
      </a:lvl1pPr>
    </p:titleStyle>
    <p:bodyStyle>
      <a:lvl1pPr marL="382059" indent="-382059" algn="l" defTabSz="1018824" rtl="0" eaLnBrk="1" latinLnBrk="0" hangingPunct="1">
        <a:spcBef>
          <a:spcPct val="20000"/>
        </a:spcBef>
        <a:buClr>
          <a:srgbClr val="FFC000"/>
        </a:buClr>
        <a:buFont typeface="Arial" panose="020B0604020202020204" pitchFamily="34" charset="0"/>
        <a:buChar char="•"/>
        <a:defRPr sz="3100" kern="1200">
          <a:solidFill>
            <a:schemeClr val="tx1"/>
          </a:solidFill>
          <a:latin typeface="Century Gothic" panose="020B0502020202020204" pitchFamily="34" charset="0"/>
          <a:ea typeface="+mn-ea"/>
          <a:cs typeface="+mn-cs"/>
        </a:defRPr>
      </a:lvl1pPr>
      <a:lvl2pPr marL="827795" indent="-318383" algn="l" defTabSz="1018824" rtl="0" eaLnBrk="1" latinLnBrk="0" hangingPunct="1">
        <a:spcBef>
          <a:spcPct val="20000"/>
        </a:spcBef>
        <a:buClr>
          <a:srgbClr val="FFC000"/>
        </a:buClr>
        <a:buFont typeface="Arial" panose="020B0604020202020204" pitchFamily="34" charset="0"/>
        <a:buChar char="–"/>
        <a:defRPr sz="2700" kern="1200">
          <a:solidFill>
            <a:schemeClr val="tx1"/>
          </a:solidFill>
          <a:latin typeface="Century Gothic" panose="020B0502020202020204" pitchFamily="34" charset="0"/>
          <a:ea typeface="+mn-ea"/>
          <a:cs typeface="+mn-cs"/>
        </a:defRPr>
      </a:lvl2pPr>
      <a:lvl3pPr marL="1273531" indent="-254706" algn="l" defTabSz="1018824" rtl="0" eaLnBrk="1" latinLnBrk="0" hangingPunct="1">
        <a:spcBef>
          <a:spcPct val="20000"/>
        </a:spcBef>
        <a:buClr>
          <a:srgbClr val="FFC000"/>
        </a:buClr>
        <a:buFont typeface="Arial" panose="020B0604020202020204" pitchFamily="34" charset="0"/>
        <a:buChar char="•"/>
        <a:defRPr sz="2200" kern="1200">
          <a:solidFill>
            <a:schemeClr val="tx1"/>
          </a:solidFill>
          <a:latin typeface="Century Gothic" panose="020B0502020202020204" pitchFamily="34" charset="0"/>
          <a:ea typeface="+mn-ea"/>
          <a:cs typeface="+mn-cs"/>
        </a:defRPr>
      </a:lvl3pPr>
      <a:lvl4pPr marL="1782943" indent="-254706" algn="l" defTabSz="1018824" rtl="0" eaLnBrk="1" latinLnBrk="0" hangingPunct="1">
        <a:spcBef>
          <a:spcPct val="20000"/>
        </a:spcBef>
        <a:buClr>
          <a:srgbClr val="FFC000"/>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292355" indent="-254706" algn="l" defTabSz="1018824" rtl="0" eaLnBrk="1" latinLnBrk="0" hangingPunct="1">
        <a:spcBef>
          <a:spcPct val="20000"/>
        </a:spcBef>
        <a:buClr>
          <a:srgbClr val="FFC000"/>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6454140"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813560"/>
            <a:ext cx="6957060" cy="5129425"/>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pPr defTabSz="1018824"/>
            <a:fld id="{F0BD7659-48A0-411C-A73E-9E9C9F213E32}" type="datetimeFigureOut">
              <a:rPr lang="en-US" smtClean="0">
                <a:solidFill>
                  <a:prstClr val="black">
                    <a:tint val="75000"/>
                  </a:prstClr>
                </a:solidFill>
              </a:rPr>
              <a:pPr defTabSz="1018824"/>
              <a:t>12/6/2016</a:t>
            </a:fld>
            <a:endParaRPr lang="en-US">
              <a:solidFill>
                <a:prstClr val="black">
                  <a:tint val="75000"/>
                </a:prstClr>
              </a:solidFill>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pPr defTabSz="1018824"/>
            <a:endParaRPr lang="en-US">
              <a:solidFill>
                <a:prstClr val="black">
                  <a:tint val="75000"/>
                </a:prstClr>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pPr defTabSz="1018824"/>
            <a:fld id="{80361F3E-8344-4056-971C-1A4701619CF1}" type="slidenum">
              <a:rPr lang="en-US" smtClean="0">
                <a:solidFill>
                  <a:prstClr val="black">
                    <a:tint val="75000"/>
                  </a:prstClr>
                </a:solidFill>
              </a:rPr>
              <a:pPr defTabSz="1018824"/>
              <a:t>‹#›</a:t>
            </a:fld>
            <a:endParaRPr lang="en-US">
              <a:solidFill>
                <a:prstClr val="black">
                  <a:tint val="75000"/>
                </a:prstClr>
              </a:solidFill>
            </a:endParaRPr>
          </a:p>
        </p:txBody>
      </p:sp>
      <p:pic>
        <p:nvPicPr>
          <p:cNvPr id="7" name="Picture 6" descr="icon top left corner.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0" y="6086653"/>
            <a:ext cx="4526280" cy="1685747"/>
          </a:xfrm>
          <a:prstGeom prst="rect">
            <a:avLst/>
          </a:prstGeom>
        </p:spPr>
      </p:pic>
    </p:spTree>
    <p:extLst>
      <p:ext uri="{BB962C8B-B14F-4D97-AF65-F5344CB8AC3E}">
        <p14:creationId xmlns:p14="http://schemas.microsoft.com/office/powerpoint/2010/main" val="965970229"/>
      </p:ext>
    </p:extLst>
  </p:cSld>
  <p:clrMap bg1="lt1" tx1="dk1" bg2="lt2" tx2="dk2" accent1="accent1" accent2="accent2" accent3="accent3" accent4="accent4" accent5="accent5" accent6="accent6" hlink="hlink" folHlink="folHlink"/>
  <p:sldLayoutIdLst>
    <p:sldLayoutId id="2147483754" r:id="rId1"/>
  </p:sldLayoutIdLst>
  <p:txStyles>
    <p:titleStyle>
      <a:lvl1pPr algn="l" defTabSz="1018824" rtl="0" eaLnBrk="1" latinLnBrk="0" hangingPunct="1">
        <a:spcBef>
          <a:spcPct val="0"/>
        </a:spcBef>
        <a:buNone/>
        <a:defRPr sz="3600" kern="1200">
          <a:solidFill>
            <a:schemeClr val="tx1"/>
          </a:solidFill>
          <a:latin typeface="Century Gothic" panose="020B0502020202020204" pitchFamily="34" charset="0"/>
          <a:ea typeface="+mj-ea"/>
          <a:cs typeface="+mj-cs"/>
        </a:defRPr>
      </a:lvl1pPr>
    </p:titleStyle>
    <p:bodyStyle>
      <a:lvl1pPr marL="382059" indent="-382059" algn="l" defTabSz="1018824" rtl="0" eaLnBrk="1" latinLnBrk="0" hangingPunct="1">
        <a:spcBef>
          <a:spcPct val="20000"/>
        </a:spcBef>
        <a:buClr>
          <a:srgbClr val="FFC000"/>
        </a:buClr>
        <a:buFont typeface="Arial" panose="020B0604020202020204" pitchFamily="34" charset="0"/>
        <a:buChar char="•"/>
        <a:defRPr sz="3100" kern="1200">
          <a:solidFill>
            <a:srgbClr val="002060"/>
          </a:solidFill>
          <a:latin typeface="Century Gothic" panose="020B0502020202020204" pitchFamily="34" charset="0"/>
          <a:ea typeface="+mn-ea"/>
          <a:cs typeface="+mn-cs"/>
        </a:defRPr>
      </a:lvl1pPr>
      <a:lvl2pPr marL="827795" indent="-318383" algn="l" defTabSz="1018824" rtl="0" eaLnBrk="1" latinLnBrk="0" hangingPunct="1">
        <a:spcBef>
          <a:spcPct val="20000"/>
        </a:spcBef>
        <a:buClr>
          <a:srgbClr val="FFC000"/>
        </a:buClr>
        <a:buFont typeface="Arial" panose="020B0604020202020204" pitchFamily="34" charset="0"/>
        <a:buChar char="–"/>
        <a:defRPr sz="2700" kern="1200">
          <a:solidFill>
            <a:srgbClr val="002060"/>
          </a:solidFill>
          <a:latin typeface="Century Gothic" panose="020B0502020202020204" pitchFamily="34" charset="0"/>
          <a:ea typeface="+mn-ea"/>
          <a:cs typeface="+mn-cs"/>
        </a:defRPr>
      </a:lvl2pPr>
      <a:lvl3pPr marL="1273531" indent="-254706" algn="l" defTabSz="1018824" rtl="0" eaLnBrk="1" latinLnBrk="0" hangingPunct="1">
        <a:spcBef>
          <a:spcPct val="20000"/>
        </a:spcBef>
        <a:buClr>
          <a:srgbClr val="FFC000"/>
        </a:buClr>
        <a:buFont typeface="Arial" panose="020B0604020202020204" pitchFamily="34" charset="0"/>
        <a:buChar char="•"/>
        <a:defRPr sz="2200" kern="1200">
          <a:solidFill>
            <a:srgbClr val="002060"/>
          </a:solidFill>
          <a:latin typeface="Century Gothic" panose="020B0502020202020204" pitchFamily="34" charset="0"/>
          <a:ea typeface="+mn-ea"/>
          <a:cs typeface="+mn-cs"/>
        </a:defRPr>
      </a:lvl3pPr>
      <a:lvl4pPr marL="1782943" indent="-254706" algn="l" defTabSz="1018824" rtl="0" eaLnBrk="1" latinLnBrk="0" hangingPunct="1">
        <a:spcBef>
          <a:spcPct val="20000"/>
        </a:spcBef>
        <a:buClr>
          <a:srgbClr val="FFC000"/>
        </a:buClr>
        <a:buFont typeface="Arial" panose="020B0604020202020204" pitchFamily="34" charset="0"/>
        <a:buChar char="–"/>
        <a:defRPr sz="2000" kern="1200">
          <a:solidFill>
            <a:srgbClr val="002060"/>
          </a:solidFill>
          <a:latin typeface="Century Gothic" panose="020B0502020202020204" pitchFamily="34" charset="0"/>
          <a:ea typeface="+mn-ea"/>
          <a:cs typeface="+mn-cs"/>
        </a:defRPr>
      </a:lvl4pPr>
      <a:lvl5pPr marL="2292355" indent="-254706" algn="l" defTabSz="1018824" rtl="0" eaLnBrk="1" latinLnBrk="0" hangingPunct="1">
        <a:spcBef>
          <a:spcPct val="20000"/>
        </a:spcBef>
        <a:buClr>
          <a:srgbClr val="FFC000"/>
        </a:buClr>
        <a:buFont typeface="Arial" panose="020B0604020202020204" pitchFamily="34" charset="0"/>
        <a:buChar char="»"/>
        <a:defRPr sz="2000" kern="1200">
          <a:solidFill>
            <a:srgbClr val="002060"/>
          </a:solidFill>
          <a:latin typeface="Century Gothic" panose="020B0502020202020204" pitchFamily="34" charset="0"/>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11256"/>
            <a:ext cx="7879080"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4380" y="1813560"/>
            <a:ext cx="7879080" cy="5129425"/>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04375" y="7203864"/>
            <a:ext cx="6517405"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pPr defTabSz="1018824"/>
            <a:endParaRPr lang="en-US" dirty="0">
              <a:solidFill>
                <a:prstClr val="black">
                  <a:tint val="75000"/>
                </a:prstClr>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pPr defTabSz="1018824"/>
            <a:fld id="{94FDF2E7-399E-42F9-A233-78019F71F602}" type="slidenum">
              <a:rPr lang="en-US" smtClean="0">
                <a:solidFill>
                  <a:prstClr val="black">
                    <a:tint val="75000"/>
                  </a:prstClr>
                </a:solidFill>
              </a:rPr>
              <a:pPr defTabSz="1018824"/>
              <a:t>‹#›</a:t>
            </a:fld>
            <a:endParaRPr lang="en-US">
              <a:solidFill>
                <a:prstClr val="black">
                  <a:tint val="75000"/>
                </a:prstClr>
              </a:solidFill>
            </a:endParaRPr>
          </a:p>
        </p:txBody>
      </p:sp>
      <p:pic>
        <p:nvPicPr>
          <p:cNvPr id="8" name="Picture 7" descr="icon top left corner.psd"/>
          <p:cNvPicPr>
            <a:picLocks noChangeAspect="1"/>
          </p:cNvPicPr>
          <p:nvPr userDrawn="1"/>
        </p:nvPicPr>
        <p:blipFill rotWithShape="1">
          <a:blip r:embed="rId6">
            <a:extLst>
              <a:ext uri="{28A0092B-C50C-407E-A947-70E740481C1C}">
                <a14:useLocalDpi xmlns:a14="http://schemas.microsoft.com/office/drawing/2010/main" val="0"/>
              </a:ext>
            </a:extLst>
          </a:blip>
          <a:srcRect t="16223" b="-16223"/>
          <a:stretch/>
        </p:blipFill>
        <p:spPr>
          <a:xfrm rot="5400000">
            <a:off x="6922567" y="1512841"/>
            <a:ext cx="4663440" cy="1636166"/>
          </a:xfrm>
          <a:prstGeom prst="rect">
            <a:avLst/>
          </a:prstGeom>
        </p:spPr>
      </p:pic>
    </p:spTree>
    <p:extLst>
      <p:ext uri="{BB962C8B-B14F-4D97-AF65-F5344CB8AC3E}">
        <p14:creationId xmlns:p14="http://schemas.microsoft.com/office/powerpoint/2010/main" val="167530326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Lst>
  <p:txStyles>
    <p:titleStyle>
      <a:lvl1pPr algn="ctr" defTabSz="1018824" rtl="0" eaLnBrk="1" latinLnBrk="0" hangingPunct="1">
        <a:spcBef>
          <a:spcPct val="0"/>
        </a:spcBef>
        <a:buNone/>
        <a:defRPr sz="4500" kern="1200">
          <a:solidFill>
            <a:srgbClr val="002060"/>
          </a:solidFill>
          <a:latin typeface="Century Gothic" panose="020B0502020202020204" pitchFamily="34" charset="0"/>
          <a:ea typeface="+mj-ea"/>
          <a:cs typeface="+mj-cs"/>
        </a:defRPr>
      </a:lvl1pPr>
    </p:titleStyle>
    <p:bodyStyle>
      <a:lvl1pPr marL="382059" indent="-382059" algn="l" defTabSz="1018824" rtl="0" eaLnBrk="1" latinLnBrk="0" hangingPunct="1">
        <a:spcBef>
          <a:spcPct val="20000"/>
        </a:spcBef>
        <a:buClr>
          <a:srgbClr val="FFC000"/>
        </a:buClr>
        <a:buFont typeface="Arial" panose="020B0604020202020204" pitchFamily="34" charset="0"/>
        <a:buChar char="•"/>
        <a:defRPr sz="3600" kern="1200">
          <a:solidFill>
            <a:srgbClr val="002060"/>
          </a:solidFill>
          <a:latin typeface="Century Gothic" panose="020B0502020202020204" pitchFamily="34" charset="0"/>
          <a:ea typeface="+mn-ea"/>
          <a:cs typeface="+mn-cs"/>
        </a:defRPr>
      </a:lvl1pPr>
      <a:lvl2pPr marL="827795" indent="-318383" algn="l" defTabSz="1018824" rtl="0" eaLnBrk="1" latinLnBrk="0" hangingPunct="1">
        <a:spcBef>
          <a:spcPct val="20000"/>
        </a:spcBef>
        <a:buClr>
          <a:srgbClr val="FFC000"/>
        </a:buClr>
        <a:buFont typeface="Arial" panose="020B0604020202020204" pitchFamily="34" charset="0"/>
        <a:buChar char="–"/>
        <a:defRPr sz="3100" kern="1200">
          <a:solidFill>
            <a:srgbClr val="002060"/>
          </a:solidFill>
          <a:latin typeface="Century Gothic" panose="020B0502020202020204" pitchFamily="34" charset="0"/>
          <a:ea typeface="+mn-ea"/>
          <a:cs typeface="+mn-cs"/>
        </a:defRPr>
      </a:lvl2pPr>
      <a:lvl3pPr marL="1273531" indent="-254706" algn="l" defTabSz="1018824" rtl="0" eaLnBrk="1" latinLnBrk="0" hangingPunct="1">
        <a:spcBef>
          <a:spcPct val="20000"/>
        </a:spcBef>
        <a:buClr>
          <a:srgbClr val="FFC000"/>
        </a:buClr>
        <a:buFont typeface="Arial" panose="020B0604020202020204" pitchFamily="34" charset="0"/>
        <a:buChar char="•"/>
        <a:defRPr sz="2700" kern="1200">
          <a:solidFill>
            <a:srgbClr val="002060"/>
          </a:solidFill>
          <a:latin typeface="Century Gothic" panose="020B0502020202020204" pitchFamily="34" charset="0"/>
          <a:ea typeface="+mn-ea"/>
          <a:cs typeface="+mn-cs"/>
        </a:defRPr>
      </a:lvl3pPr>
      <a:lvl4pPr marL="1782943" indent="-254706" algn="l" defTabSz="1018824" rtl="0" eaLnBrk="1" latinLnBrk="0" hangingPunct="1">
        <a:spcBef>
          <a:spcPct val="20000"/>
        </a:spcBef>
        <a:buClr>
          <a:srgbClr val="FFC000"/>
        </a:buClr>
        <a:buFont typeface="Arial" panose="020B0604020202020204" pitchFamily="34" charset="0"/>
        <a:buChar char="–"/>
        <a:defRPr sz="2200" kern="1200">
          <a:solidFill>
            <a:srgbClr val="002060"/>
          </a:solidFill>
          <a:latin typeface="Century Gothic" panose="020B0502020202020204" pitchFamily="34" charset="0"/>
          <a:ea typeface="+mn-ea"/>
          <a:cs typeface="+mn-cs"/>
        </a:defRPr>
      </a:lvl4pPr>
      <a:lvl5pPr marL="2292355" indent="-254706" algn="l" defTabSz="1018824" rtl="0" eaLnBrk="1" latinLnBrk="0" hangingPunct="1">
        <a:spcBef>
          <a:spcPct val="20000"/>
        </a:spcBef>
        <a:buClr>
          <a:srgbClr val="FFC000"/>
        </a:buClr>
        <a:buFont typeface="Arial" panose="020B0604020202020204" pitchFamily="34" charset="0"/>
        <a:buChar char="»"/>
        <a:defRPr sz="2200" kern="1200">
          <a:solidFill>
            <a:srgbClr val="002060"/>
          </a:solidFill>
          <a:latin typeface="Century Gothic" panose="020B0502020202020204" pitchFamily="34" charset="0"/>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DCE8B8F9-8E91-438D-833D-9FEBC2D82853}" type="datetimeFigureOut">
              <a:rPr lang="en-US" smtClean="0"/>
              <a:t>12/6/2016</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DB88FE50-96D4-40FC-BD52-033AC7E879FB}" type="slidenum">
              <a:rPr lang="en-US" smtClean="0"/>
              <a:t>‹#›</a:t>
            </a:fld>
            <a:endParaRPr lang="en-US"/>
          </a:p>
        </p:txBody>
      </p:sp>
    </p:spTree>
    <p:extLst>
      <p:ext uri="{BB962C8B-B14F-4D97-AF65-F5344CB8AC3E}">
        <p14:creationId xmlns:p14="http://schemas.microsoft.com/office/powerpoint/2010/main" val="160862151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mailto:MaryAnn.McLean@BSWHealth.or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mailto:Robert.Michalski@BSWHealth.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HHSTips@oig.hhs.gov"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www.stopmedicarefraud.gov/" TargetMode="External"/><Relationship Id="rId4" Type="http://schemas.openxmlformats.org/officeDocument/2006/relationships/hyperlink" Target="https://forms.oig.hhs.gov/hotlineopera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de-311 and 293-wider.psd"/>
          <p:cNvPicPr>
            <a:picLocks noChangeAspect="1"/>
          </p:cNvPicPr>
          <p:nvPr/>
        </p:nvPicPr>
        <p:blipFill rotWithShape="1">
          <a:blip r:embed="rId2">
            <a:extLst>
              <a:ext uri="{28A0092B-C50C-407E-A947-70E740481C1C}">
                <a14:useLocalDpi xmlns:a14="http://schemas.microsoft.com/office/drawing/2010/main" val="0"/>
              </a:ext>
            </a:extLst>
          </a:blip>
          <a:srcRect l="-2778" r="2778" b="31429"/>
          <a:stretch/>
        </p:blipFill>
        <p:spPr>
          <a:xfrm rot="10800000" flipV="1">
            <a:off x="-43320" y="6220"/>
            <a:ext cx="14703184" cy="7790778"/>
          </a:xfrm>
          <a:prstGeom prst="rect">
            <a:avLst/>
          </a:prstGeom>
        </p:spPr>
      </p:pic>
      <p:pic>
        <p:nvPicPr>
          <p:cNvPr id="7" name="Picture 6" descr="icon bottom right corner.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6290339"/>
            <a:ext cx="4114800" cy="1487424"/>
          </a:xfrm>
          <a:prstGeom prst="rect">
            <a:avLst/>
          </a:prstGeom>
        </p:spPr>
      </p:pic>
      <p:sp>
        <p:nvSpPr>
          <p:cNvPr id="8" name="TextBox 7"/>
          <p:cNvSpPr txBox="1"/>
          <p:nvPr/>
        </p:nvSpPr>
        <p:spPr>
          <a:xfrm>
            <a:off x="5029200" y="2536418"/>
            <a:ext cx="4800600" cy="2515845"/>
          </a:xfrm>
          <a:prstGeom prst="rect">
            <a:avLst/>
          </a:prstGeom>
          <a:noFill/>
        </p:spPr>
        <p:txBody>
          <a:bodyPr wrap="square" lIns="101882" tIns="50941" rIns="101882" bIns="50941" rtlCol="0" anchor="ctr">
            <a:spAutoFit/>
          </a:bodyPr>
          <a:lstStyle/>
          <a:p>
            <a:pPr algn="ctr">
              <a:lnSpc>
                <a:spcPct val="80000"/>
              </a:lnSpc>
            </a:pPr>
            <a:r>
              <a:rPr lang="en-US" sz="2800" b="1" dirty="0" smtClean="0">
                <a:solidFill>
                  <a:srgbClr val="0070C0"/>
                </a:solidFill>
                <a:latin typeface="Century Gothic" panose="020B0502020202020204" pitchFamily="34" charset="0"/>
                <a:cs typeface="Gotham Extra Light"/>
              </a:rPr>
              <a:t>Medicare </a:t>
            </a:r>
          </a:p>
          <a:p>
            <a:pPr algn="ctr">
              <a:lnSpc>
                <a:spcPct val="80000"/>
              </a:lnSpc>
            </a:pPr>
            <a:r>
              <a:rPr lang="en-US" sz="2800" b="1" dirty="0" smtClean="0">
                <a:solidFill>
                  <a:srgbClr val="0070C0"/>
                </a:solidFill>
                <a:latin typeface="Century Gothic" panose="020B0502020202020204" pitchFamily="34" charset="0"/>
                <a:cs typeface="Gotham Extra Light"/>
              </a:rPr>
              <a:t>Fraud, Waste &amp; Abuse (FWA) Education  </a:t>
            </a:r>
          </a:p>
          <a:p>
            <a:pPr algn="ctr">
              <a:lnSpc>
                <a:spcPct val="80000"/>
              </a:lnSpc>
            </a:pPr>
            <a:endParaRPr lang="en-US" sz="2800" b="1" dirty="0">
              <a:solidFill>
                <a:srgbClr val="0070C0"/>
              </a:solidFill>
              <a:latin typeface="Century Gothic" panose="020B0502020202020204" pitchFamily="34" charset="0"/>
              <a:cs typeface="Gotham Extra Light"/>
            </a:endParaRPr>
          </a:p>
          <a:p>
            <a:pPr algn="ctr">
              <a:lnSpc>
                <a:spcPct val="80000"/>
              </a:lnSpc>
            </a:pPr>
            <a:r>
              <a:rPr lang="en-US" sz="2800" b="1" dirty="0" smtClean="0">
                <a:solidFill>
                  <a:srgbClr val="0070C0"/>
                </a:solidFill>
                <a:latin typeface="Century Gothic" panose="020B0502020202020204" pitchFamily="34" charset="0"/>
                <a:cs typeface="Gotham Extra Light"/>
              </a:rPr>
              <a:t>Related to Sales Activities</a:t>
            </a:r>
          </a:p>
          <a:p>
            <a:pPr algn="ctr">
              <a:lnSpc>
                <a:spcPct val="80000"/>
              </a:lnSpc>
            </a:pPr>
            <a:endParaRPr lang="en-US" sz="2800" b="1" dirty="0">
              <a:solidFill>
                <a:srgbClr val="0070C0"/>
              </a:solidFill>
              <a:latin typeface="Century Gothic" panose="020B0502020202020204" pitchFamily="34" charset="0"/>
              <a:cs typeface="Gotham Extra Light"/>
            </a:endParaRPr>
          </a:p>
          <a:p>
            <a:pPr algn="ctr">
              <a:lnSpc>
                <a:spcPct val="80000"/>
              </a:lnSpc>
            </a:pPr>
            <a:r>
              <a:rPr lang="en-US" sz="2800" b="1" dirty="0" smtClean="0">
                <a:solidFill>
                  <a:srgbClr val="0070C0"/>
                </a:solidFill>
                <a:latin typeface="Century Gothic" panose="020B0502020202020204" pitchFamily="34" charset="0"/>
                <a:cs typeface="Gotham Extra Light"/>
              </a:rPr>
              <a:t>   </a:t>
            </a:r>
            <a:r>
              <a:rPr lang="en-US" b="1" dirty="0" smtClean="0">
                <a:solidFill>
                  <a:srgbClr val="0070C0"/>
                </a:solidFill>
                <a:latin typeface="Century Gothic" panose="020B0502020202020204" pitchFamily="34" charset="0"/>
                <a:cs typeface="Gotham Extra Light"/>
              </a:rPr>
              <a:t>December 2016 </a:t>
            </a:r>
            <a:endParaRPr lang="en-US" b="1" dirty="0">
              <a:solidFill>
                <a:srgbClr val="0070C0"/>
              </a:solidFill>
              <a:latin typeface="Century Gothic" panose="020B0502020202020204" pitchFamily="34" charset="0"/>
              <a:cs typeface="Gotham Extra Light"/>
            </a:endParaRPr>
          </a:p>
        </p:txBody>
      </p:sp>
    </p:spTree>
    <p:extLst>
      <p:ext uri="{BB962C8B-B14F-4D97-AF65-F5344CB8AC3E}">
        <p14:creationId xmlns:p14="http://schemas.microsoft.com/office/powerpoint/2010/main" val="343880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79021" cy="7772400"/>
          </a:xfrm>
          <a:prstGeom prst="rect">
            <a:avLst/>
          </a:prstGeom>
          <a:solidFill>
            <a:srgbClr val="F9E094"/>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 name="TextBox 2"/>
          <p:cNvSpPr txBox="1"/>
          <p:nvPr/>
        </p:nvSpPr>
        <p:spPr>
          <a:xfrm>
            <a:off x="611992" y="2743200"/>
            <a:ext cx="5943600" cy="850774"/>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a:lnSpc>
                <a:spcPct val="90000"/>
              </a:lnSpc>
            </a:pPr>
            <a:r>
              <a:rPr lang="en-US" sz="3600" i="1" spc="-167" dirty="0" smtClean="0">
                <a:solidFill>
                  <a:srgbClr val="173067"/>
                </a:solidFill>
                <a:cs typeface="Gotham Extra Light"/>
              </a:rPr>
              <a:t>Agent/Broker Training &amp; Testing</a:t>
            </a:r>
            <a:endParaRPr lang="en-US" i="1" spc="-167" dirty="0">
              <a:solidFill>
                <a:srgbClr val="173067"/>
              </a:solidFill>
              <a:cs typeface="Gotham Extra Light"/>
            </a:endParaRPr>
          </a:p>
        </p:txBody>
      </p:sp>
      <p:cxnSp>
        <p:nvCxnSpPr>
          <p:cNvPr id="4" name="Straight Connector 3"/>
          <p:cNvCxnSpPr/>
          <p:nvPr/>
        </p:nvCxnSpPr>
        <p:spPr>
          <a:xfrm>
            <a:off x="648568" y="2857616"/>
            <a:ext cx="5599832" cy="0"/>
          </a:xfrm>
          <a:prstGeom prst="line">
            <a:avLst/>
          </a:prstGeom>
          <a:ln w="76200">
            <a:solidFill>
              <a:srgbClr val="173067"/>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40348" y="3733800"/>
            <a:ext cx="5608051" cy="0"/>
          </a:xfrm>
          <a:prstGeom prst="line">
            <a:avLst/>
          </a:prstGeom>
          <a:ln w="6350">
            <a:solidFill>
              <a:srgbClr val="173067"/>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 circle color.psd"/>
          <p:cNvPicPr>
            <a:picLocks noChangeAspect="1"/>
          </p:cNvPicPr>
          <p:nvPr/>
        </p:nvPicPr>
        <p:blipFill rotWithShape="1">
          <a:blip r:embed="rId3">
            <a:extLst>
              <a:ext uri="{28A0092B-C50C-407E-A947-70E740481C1C}">
                <a14:useLocalDpi xmlns:a14="http://schemas.microsoft.com/office/drawing/2010/main" val="0"/>
              </a:ext>
            </a:extLst>
          </a:blip>
          <a:srcRect l="1" r="49999"/>
          <a:stretch/>
        </p:blipFill>
        <p:spPr>
          <a:xfrm>
            <a:off x="5867401" y="0"/>
            <a:ext cx="4412780" cy="7772400"/>
          </a:xfrm>
          <a:prstGeom prst="rect">
            <a:avLst/>
          </a:prstGeom>
        </p:spPr>
      </p:pic>
      <p:pic>
        <p:nvPicPr>
          <p:cNvPr id="9" name="Picture 8"/>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73055" y="5181601"/>
            <a:ext cx="2816351" cy="1036320"/>
          </a:xfrm>
          <a:prstGeom prst="rect">
            <a:avLst/>
          </a:prstGeom>
        </p:spPr>
      </p:pic>
    </p:spTree>
    <p:extLst>
      <p:ext uri="{BB962C8B-B14F-4D97-AF65-F5344CB8AC3E}">
        <p14:creationId xmlns:p14="http://schemas.microsoft.com/office/powerpoint/2010/main" val="90794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066804"/>
            <a:ext cx="8482880" cy="5393556"/>
          </a:xfrm>
          <a:prstGeom prst="rect">
            <a:avLst/>
          </a:prstGeom>
          <a:noFill/>
        </p:spPr>
        <p:txBody>
          <a:bodyPr wrap="square" lIns="101882" tIns="50941" rIns="101882" bIns="50941" rtlCol="0" anchor="ctr">
            <a:spAutoFit/>
          </a:bodyPr>
          <a:lstStyle/>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All agents/brokers selling Medicare products must be trained and tested annually on Medicare rules, regulations and on details specific to the plan products that they sell.  </a:t>
            </a:r>
          </a:p>
          <a:p>
            <a:pPr marL="285750" indent="-285750">
              <a:lnSpc>
                <a:spcPct val="90000"/>
              </a:lnSpc>
              <a:buFont typeface="Arial" panose="020B0604020202020204" pitchFamily="34" charset="0"/>
              <a:buChar char="•"/>
            </a:pPr>
            <a:endParaRPr lang="en-US" sz="2400" spc="-167" dirty="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Agents training and testing must take place prior to the agent/broker selling the  product and the agent must obtain a passing score of at least 85% on the test.  </a:t>
            </a:r>
          </a:p>
          <a:p>
            <a:pPr marL="285750" indent="-285750">
              <a:lnSpc>
                <a:spcPct val="90000"/>
              </a:lnSpc>
              <a:buFont typeface="Arial" panose="020B0604020202020204" pitchFamily="34" charset="0"/>
              <a:buChar char="•"/>
            </a:pPr>
            <a:endParaRPr lang="en-US" sz="2400" spc="-167" dirty="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Agents/brokers selling Medicare products must maintain a valid license.  </a:t>
            </a:r>
          </a:p>
          <a:p>
            <a:pPr marL="285750" indent="-285750">
              <a:lnSpc>
                <a:spcPct val="90000"/>
              </a:lnSpc>
              <a:buFont typeface="Arial" panose="020B0604020202020204" pitchFamily="34" charset="0"/>
              <a:buChar char="•"/>
            </a:pPr>
            <a:endParaRPr lang="en-US" sz="2400" spc="-167" dirty="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Beneficiaries enrolled in a plan by an unqualified agent (e.g., unlicensed, not appointed, or has not completed the annual training/testing) must be notified of the agents’/broker’s status and may request to make a plan change.  </a:t>
            </a:r>
          </a:p>
          <a:p>
            <a:pPr marL="285750" indent="-285750">
              <a:lnSpc>
                <a:spcPct val="90000"/>
              </a:lnSpc>
              <a:buFont typeface="Arial" panose="020B0604020202020204" pitchFamily="34" charset="0"/>
              <a:buChar char="•"/>
            </a:pPr>
            <a:endParaRPr lang="en-US" sz="2800" spc="-167" dirty="0">
              <a:solidFill>
                <a:srgbClr val="173067"/>
              </a:solidFill>
              <a:cs typeface="Gotham Extra Light"/>
            </a:endParaRPr>
          </a:p>
          <a:p>
            <a:pPr marL="285750" indent="-285750">
              <a:lnSpc>
                <a:spcPct val="90000"/>
              </a:lnSpc>
              <a:buFont typeface="Arial" panose="020B0604020202020204" pitchFamily="34" charset="0"/>
              <a:buChar char="•"/>
            </a:pPr>
            <a:endParaRPr lang="en-US" spc="-167" dirty="0" smtClean="0">
              <a:solidFill>
                <a:srgbClr val="173067"/>
              </a:solidFill>
              <a:cs typeface="Gotham Extra Light"/>
            </a:endParaRPr>
          </a:p>
        </p:txBody>
      </p:sp>
    </p:spTree>
    <p:extLst>
      <p:ext uri="{BB962C8B-B14F-4D97-AF65-F5344CB8AC3E}">
        <p14:creationId xmlns:p14="http://schemas.microsoft.com/office/powerpoint/2010/main" val="2931712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79021" cy="7772400"/>
          </a:xfrm>
          <a:prstGeom prst="rect">
            <a:avLst/>
          </a:prstGeom>
          <a:solidFill>
            <a:srgbClr val="F9E094"/>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 name="TextBox 2"/>
          <p:cNvSpPr txBox="1"/>
          <p:nvPr/>
        </p:nvSpPr>
        <p:spPr>
          <a:xfrm>
            <a:off x="573024" y="2743200"/>
            <a:ext cx="5943600" cy="850774"/>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a:lnSpc>
                <a:spcPct val="90000"/>
              </a:lnSpc>
            </a:pPr>
            <a:r>
              <a:rPr lang="en-US" sz="3600" i="1" spc="-167" dirty="0" smtClean="0">
                <a:solidFill>
                  <a:srgbClr val="173067"/>
                </a:solidFill>
                <a:cs typeface="Gotham Extra Light"/>
              </a:rPr>
              <a:t>One-on-One Appointments</a:t>
            </a:r>
            <a:endParaRPr lang="en-US" i="1" spc="-167" dirty="0">
              <a:solidFill>
                <a:srgbClr val="173067"/>
              </a:solidFill>
              <a:cs typeface="Gotham Extra Light"/>
            </a:endParaRPr>
          </a:p>
        </p:txBody>
      </p:sp>
      <p:cxnSp>
        <p:nvCxnSpPr>
          <p:cNvPr id="4" name="Straight Connector 3"/>
          <p:cNvCxnSpPr/>
          <p:nvPr/>
        </p:nvCxnSpPr>
        <p:spPr>
          <a:xfrm>
            <a:off x="648568" y="2857616"/>
            <a:ext cx="5599832" cy="0"/>
          </a:xfrm>
          <a:prstGeom prst="line">
            <a:avLst/>
          </a:prstGeom>
          <a:ln w="76200">
            <a:solidFill>
              <a:srgbClr val="173067"/>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85380" y="3597448"/>
            <a:ext cx="5608051" cy="0"/>
          </a:xfrm>
          <a:prstGeom prst="line">
            <a:avLst/>
          </a:prstGeom>
          <a:ln w="6350">
            <a:solidFill>
              <a:srgbClr val="173067"/>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 circle color.psd"/>
          <p:cNvPicPr>
            <a:picLocks noChangeAspect="1"/>
          </p:cNvPicPr>
          <p:nvPr/>
        </p:nvPicPr>
        <p:blipFill rotWithShape="1">
          <a:blip r:embed="rId3">
            <a:extLst>
              <a:ext uri="{28A0092B-C50C-407E-A947-70E740481C1C}">
                <a14:useLocalDpi xmlns:a14="http://schemas.microsoft.com/office/drawing/2010/main" val="0"/>
              </a:ext>
            </a:extLst>
          </a:blip>
          <a:srcRect l="1" r="49999"/>
          <a:stretch/>
        </p:blipFill>
        <p:spPr>
          <a:xfrm>
            <a:off x="5867401" y="0"/>
            <a:ext cx="4412780" cy="7772400"/>
          </a:xfrm>
          <a:prstGeom prst="rect">
            <a:avLst/>
          </a:prstGeom>
        </p:spPr>
      </p:pic>
      <p:pic>
        <p:nvPicPr>
          <p:cNvPr id="9" name="Picture 8"/>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73055" y="5181601"/>
            <a:ext cx="2816351" cy="1036320"/>
          </a:xfrm>
          <a:prstGeom prst="rect">
            <a:avLst/>
          </a:prstGeom>
        </p:spPr>
      </p:pic>
    </p:spTree>
    <p:extLst>
      <p:ext uri="{BB962C8B-B14F-4D97-AF65-F5344CB8AC3E}">
        <p14:creationId xmlns:p14="http://schemas.microsoft.com/office/powerpoint/2010/main" val="3967905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711" y="1690098"/>
            <a:ext cx="8482880" cy="3426864"/>
          </a:xfrm>
          <a:prstGeom prst="rect">
            <a:avLst/>
          </a:prstGeom>
          <a:noFill/>
        </p:spPr>
        <p:txBody>
          <a:bodyPr wrap="square" lIns="101882" tIns="50941" rIns="101882" bIns="50941" rtlCol="0" anchor="ctr">
            <a:spAutoFit/>
          </a:bodyPr>
          <a:lstStyle/>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One-on-One appointments with Medicare beneficiaries, regardless of the venue, must follow the Scope of Appointment (SOA) guidance.  </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Agents cannot discuss plan options that were NOT agreed to by the beneficiary.</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Agents cannot market non-health care related products (such as annuities or life insurance). </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Agents cannot ask the beneficiary for referrals.</a:t>
            </a:r>
          </a:p>
        </p:txBody>
      </p:sp>
    </p:spTree>
    <p:extLst>
      <p:ext uri="{BB962C8B-B14F-4D97-AF65-F5344CB8AC3E}">
        <p14:creationId xmlns:p14="http://schemas.microsoft.com/office/powerpoint/2010/main" val="2868462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79021" cy="7772400"/>
          </a:xfrm>
          <a:prstGeom prst="rect">
            <a:avLst/>
          </a:prstGeom>
          <a:solidFill>
            <a:srgbClr val="F9E094"/>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 name="TextBox 2"/>
          <p:cNvSpPr txBox="1"/>
          <p:nvPr/>
        </p:nvSpPr>
        <p:spPr>
          <a:xfrm>
            <a:off x="615040" y="2743200"/>
            <a:ext cx="5943600" cy="850774"/>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a:lnSpc>
                <a:spcPct val="90000"/>
              </a:lnSpc>
            </a:pPr>
            <a:r>
              <a:rPr lang="en-US" sz="3600" i="1" spc="-167" dirty="0" smtClean="0">
                <a:solidFill>
                  <a:srgbClr val="173067"/>
                </a:solidFill>
                <a:cs typeface="Gotham Extra Light"/>
              </a:rPr>
              <a:t>Incentives &amp; Rewards</a:t>
            </a:r>
            <a:endParaRPr lang="en-US" i="1" spc="-167" dirty="0">
              <a:solidFill>
                <a:srgbClr val="173067"/>
              </a:solidFill>
              <a:cs typeface="Gotham Extra Light"/>
            </a:endParaRPr>
          </a:p>
        </p:txBody>
      </p:sp>
      <p:cxnSp>
        <p:nvCxnSpPr>
          <p:cNvPr id="4" name="Straight Connector 3"/>
          <p:cNvCxnSpPr/>
          <p:nvPr/>
        </p:nvCxnSpPr>
        <p:spPr>
          <a:xfrm>
            <a:off x="648568" y="2857616"/>
            <a:ext cx="5599832" cy="0"/>
          </a:xfrm>
          <a:prstGeom prst="line">
            <a:avLst/>
          </a:prstGeom>
          <a:ln w="76200">
            <a:solidFill>
              <a:srgbClr val="173067"/>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48568" y="3597448"/>
            <a:ext cx="5608051" cy="0"/>
          </a:xfrm>
          <a:prstGeom prst="line">
            <a:avLst/>
          </a:prstGeom>
          <a:ln w="6350">
            <a:solidFill>
              <a:srgbClr val="173067"/>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 circle color.psd"/>
          <p:cNvPicPr>
            <a:picLocks noChangeAspect="1"/>
          </p:cNvPicPr>
          <p:nvPr/>
        </p:nvPicPr>
        <p:blipFill rotWithShape="1">
          <a:blip r:embed="rId3">
            <a:extLst>
              <a:ext uri="{28A0092B-C50C-407E-A947-70E740481C1C}">
                <a14:useLocalDpi xmlns:a14="http://schemas.microsoft.com/office/drawing/2010/main" val="0"/>
              </a:ext>
            </a:extLst>
          </a:blip>
          <a:srcRect l="1" r="49999"/>
          <a:stretch/>
        </p:blipFill>
        <p:spPr>
          <a:xfrm>
            <a:off x="5867401" y="0"/>
            <a:ext cx="4412780" cy="7772400"/>
          </a:xfrm>
          <a:prstGeom prst="rect">
            <a:avLst/>
          </a:prstGeom>
        </p:spPr>
      </p:pic>
      <p:pic>
        <p:nvPicPr>
          <p:cNvPr id="9" name="Picture 8"/>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73055" y="5181601"/>
            <a:ext cx="2816351" cy="1036320"/>
          </a:xfrm>
          <a:prstGeom prst="rect">
            <a:avLst/>
          </a:prstGeom>
        </p:spPr>
      </p:pic>
    </p:spTree>
    <p:extLst>
      <p:ext uri="{BB962C8B-B14F-4D97-AF65-F5344CB8AC3E}">
        <p14:creationId xmlns:p14="http://schemas.microsoft.com/office/powerpoint/2010/main" val="1339781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759297"/>
            <a:ext cx="8482880" cy="4008562"/>
          </a:xfrm>
          <a:prstGeom prst="rect">
            <a:avLst/>
          </a:prstGeom>
          <a:noFill/>
        </p:spPr>
        <p:txBody>
          <a:bodyPr wrap="square" lIns="101882" tIns="50941" rIns="101882" bIns="50941" rtlCol="0" anchor="ctr">
            <a:spAutoFit/>
          </a:bodyPr>
          <a:lstStyle/>
          <a:p>
            <a:pPr marL="285750" indent="-285750">
              <a:lnSpc>
                <a:spcPct val="90000"/>
              </a:lnSpc>
              <a:buFont typeface="Arial" panose="020B0604020202020204" pitchFamily="34" charset="0"/>
              <a:buChar char="•"/>
            </a:pPr>
            <a:r>
              <a:rPr lang="en-US" sz="2400" spc="-167" dirty="0">
                <a:solidFill>
                  <a:srgbClr val="173067"/>
                </a:solidFill>
                <a:cs typeface="Gotham Extra Light"/>
              </a:rPr>
              <a:t>Nominal gift value must be $15 or less based on fair market value</a:t>
            </a:r>
            <a:r>
              <a:rPr lang="en-US" sz="2400" spc="-167" dirty="0" smtClean="0">
                <a:solidFill>
                  <a:srgbClr val="173067"/>
                </a:solidFill>
                <a:cs typeface="Gotham Extra Light"/>
              </a:rPr>
              <a:t>.</a:t>
            </a:r>
          </a:p>
          <a:p>
            <a:pPr marL="285750" indent="-285750">
              <a:lnSpc>
                <a:spcPct val="90000"/>
              </a:lnSpc>
              <a:buFont typeface="Arial" panose="020B0604020202020204" pitchFamily="34" charset="0"/>
              <a:buChar char="•"/>
            </a:pPr>
            <a:endParaRPr lang="en-US" sz="2400" spc="-167" dirty="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Nominal gifts may  NOT be in the form of cash or other monetary rebates.</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Must be offered to all people regardless of enrollment and without discrimination.</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Cannot be considered a health benefit (e.g., free checkup) or  be tied to any other covered item or service.  </a:t>
            </a:r>
          </a:p>
          <a:p>
            <a:pPr marL="285750" indent="-285750">
              <a:lnSpc>
                <a:spcPct val="90000"/>
              </a:lnSpc>
              <a:buFont typeface="Arial" panose="020B0604020202020204" pitchFamily="34" charset="0"/>
              <a:buChar char="•"/>
            </a:pPr>
            <a:endParaRPr lang="en-US" sz="2400" spc="-167" dirty="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Plans cannot provide or subsidize a meal at a sales event. </a:t>
            </a:r>
          </a:p>
          <a:p>
            <a:pPr marL="285750" indent="-285750">
              <a:lnSpc>
                <a:spcPct val="90000"/>
              </a:lnSpc>
              <a:buFont typeface="Arial" panose="020B0604020202020204" pitchFamily="34" charset="0"/>
              <a:buChar char="•"/>
            </a:pPr>
            <a:endParaRPr lang="en-US" spc="-167" dirty="0" smtClean="0">
              <a:solidFill>
                <a:srgbClr val="173067"/>
              </a:solidFill>
              <a:cs typeface="Gotham Extra Light"/>
            </a:endParaRPr>
          </a:p>
        </p:txBody>
      </p:sp>
    </p:spTree>
    <p:extLst>
      <p:ext uri="{BB962C8B-B14F-4D97-AF65-F5344CB8AC3E}">
        <p14:creationId xmlns:p14="http://schemas.microsoft.com/office/powerpoint/2010/main" val="2583230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79021" cy="7772400"/>
          </a:xfrm>
          <a:prstGeom prst="rect">
            <a:avLst/>
          </a:prstGeom>
          <a:solidFill>
            <a:srgbClr val="F9E094"/>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 name="TextBox 2"/>
          <p:cNvSpPr txBox="1"/>
          <p:nvPr/>
        </p:nvSpPr>
        <p:spPr>
          <a:xfrm>
            <a:off x="582168" y="2667000"/>
            <a:ext cx="5943600" cy="850774"/>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a:lnSpc>
                <a:spcPct val="90000"/>
              </a:lnSpc>
            </a:pPr>
            <a:r>
              <a:rPr lang="en-US" sz="3600" i="1" spc="-167" dirty="0" smtClean="0">
                <a:solidFill>
                  <a:srgbClr val="173067"/>
                </a:solidFill>
                <a:cs typeface="Gotham Extra Light"/>
              </a:rPr>
              <a:t>Beneficiary Data</a:t>
            </a:r>
            <a:endParaRPr lang="en-US" i="1" spc="-167" dirty="0">
              <a:solidFill>
                <a:srgbClr val="173067"/>
              </a:solidFill>
              <a:cs typeface="Gotham Extra Light"/>
            </a:endParaRPr>
          </a:p>
        </p:txBody>
      </p:sp>
      <p:cxnSp>
        <p:nvCxnSpPr>
          <p:cNvPr id="4" name="Straight Connector 3"/>
          <p:cNvCxnSpPr/>
          <p:nvPr/>
        </p:nvCxnSpPr>
        <p:spPr>
          <a:xfrm>
            <a:off x="648568" y="2857616"/>
            <a:ext cx="5599832" cy="0"/>
          </a:xfrm>
          <a:prstGeom prst="line">
            <a:avLst/>
          </a:prstGeom>
          <a:ln w="76200">
            <a:solidFill>
              <a:srgbClr val="173067"/>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48568" y="3581400"/>
            <a:ext cx="5608051" cy="0"/>
          </a:xfrm>
          <a:prstGeom prst="line">
            <a:avLst/>
          </a:prstGeom>
          <a:ln w="6350">
            <a:solidFill>
              <a:srgbClr val="173067"/>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 circle color.psd"/>
          <p:cNvPicPr>
            <a:picLocks noChangeAspect="1"/>
          </p:cNvPicPr>
          <p:nvPr/>
        </p:nvPicPr>
        <p:blipFill rotWithShape="1">
          <a:blip r:embed="rId3">
            <a:extLst>
              <a:ext uri="{28A0092B-C50C-407E-A947-70E740481C1C}">
                <a14:useLocalDpi xmlns:a14="http://schemas.microsoft.com/office/drawing/2010/main" val="0"/>
              </a:ext>
            </a:extLst>
          </a:blip>
          <a:srcRect l="1" r="49999"/>
          <a:stretch/>
        </p:blipFill>
        <p:spPr>
          <a:xfrm>
            <a:off x="5867401" y="0"/>
            <a:ext cx="4412780" cy="7772400"/>
          </a:xfrm>
          <a:prstGeom prst="rect">
            <a:avLst/>
          </a:prstGeom>
        </p:spPr>
      </p:pic>
      <p:pic>
        <p:nvPicPr>
          <p:cNvPr id="9" name="Picture 8"/>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73055" y="5181601"/>
            <a:ext cx="2816351" cy="1036320"/>
          </a:xfrm>
          <a:prstGeom prst="rect">
            <a:avLst/>
          </a:prstGeom>
        </p:spPr>
      </p:pic>
    </p:spTree>
    <p:extLst>
      <p:ext uri="{BB962C8B-B14F-4D97-AF65-F5344CB8AC3E}">
        <p14:creationId xmlns:p14="http://schemas.microsoft.com/office/powerpoint/2010/main" val="4159130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216348"/>
            <a:ext cx="8482880" cy="3094465"/>
          </a:xfrm>
          <a:prstGeom prst="rect">
            <a:avLst/>
          </a:prstGeom>
          <a:noFill/>
        </p:spPr>
        <p:txBody>
          <a:bodyPr wrap="square" lIns="101882" tIns="50941" rIns="101882" bIns="50941" rtlCol="0" anchor="ctr">
            <a:spAutoFit/>
          </a:bodyPr>
          <a:lstStyle/>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Plans must obtain an enrollee’s  “opt-in” authorization prior to using or disclosing the enrollee’s protected health information (PHI) for marketing purposes.  </a:t>
            </a:r>
          </a:p>
          <a:p>
            <a:pPr marL="285750" indent="-285750">
              <a:lnSpc>
                <a:spcPct val="90000"/>
              </a:lnSpc>
              <a:buFont typeface="Arial" panose="020B0604020202020204" pitchFamily="34" charset="0"/>
              <a:buChar char="•"/>
            </a:pPr>
            <a:endParaRPr lang="en-US" sz="2400" spc="-167" dirty="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The authorization must include all types of information for which authorization is being sought.  </a:t>
            </a:r>
          </a:p>
          <a:p>
            <a:pPr marL="285750" indent="-285750">
              <a:lnSpc>
                <a:spcPct val="90000"/>
              </a:lnSpc>
              <a:buFont typeface="Arial" panose="020B0604020202020204" pitchFamily="34" charset="0"/>
              <a:buChar char="•"/>
            </a:pPr>
            <a:endParaRPr lang="en-US" sz="2400" spc="-167" dirty="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Compliance with the HIPAA privacy and security rules require greater protection of information from and/or about enrollees.</a:t>
            </a:r>
          </a:p>
        </p:txBody>
      </p:sp>
    </p:spTree>
    <p:extLst>
      <p:ext uri="{BB962C8B-B14F-4D97-AF65-F5344CB8AC3E}">
        <p14:creationId xmlns:p14="http://schemas.microsoft.com/office/powerpoint/2010/main" val="436474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79021" cy="7772400"/>
          </a:xfrm>
          <a:prstGeom prst="rect">
            <a:avLst/>
          </a:prstGeom>
          <a:solidFill>
            <a:srgbClr val="F9E094"/>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 name="TextBox 2"/>
          <p:cNvSpPr txBox="1"/>
          <p:nvPr/>
        </p:nvSpPr>
        <p:spPr>
          <a:xfrm>
            <a:off x="548640" y="2743200"/>
            <a:ext cx="5943600" cy="850774"/>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a:lnSpc>
                <a:spcPct val="90000"/>
              </a:lnSpc>
            </a:pPr>
            <a:r>
              <a:rPr lang="en-US" sz="3600" i="1" spc="-167" dirty="0" smtClean="0">
                <a:solidFill>
                  <a:srgbClr val="173067"/>
                </a:solidFill>
                <a:cs typeface="Gotham Extra Light"/>
              </a:rPr>
              <a:t>Preventing FWA</a:t>
            </a:r>
            <a:endParaRPr lang="en-US" i="1" spc="-167" dirty="0">
              <a:solidFill>
                <a:srgbClr val="173067"/>
              </a:solidFill>
              <a:cs typeface="Gotham Extra Light"/>
            </a:endParaRPr>
          </a:p>
        </p:txBody>
      </p:sp>
      <p:cxnSp>
        <p:nvCxnSpPr>
          <p:cNvPr id="4" name="Straight Connector 3"/>
          <p:cNvCxnSpPr/>
          <p:nvPr/>
        </p:nvCxnSpPr>
        <p:spPr>
          <a:xfrm>
            <a:off x="648568" y="2857616"/>
            <a:ext cx="5599832" cy="0"/>
          </a:xfrm>
          <a:prstGeom prst="line">
            <a:avLst/>
          </a:prstGeom>
          <a:ln w="76200">
            <a:solidFill>
              <a:srgbClr val="173067"/>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48568" y="3593974"/>
            <a:ext cx="5608051" cy="0"/>
          </a:xfrm>
          <a:prstGeom prst="line">
            <a:avLst/>
          </a:prstGeom>
          <a:ln w="6350">
            <a:solidFill>
              <a:srgbClr val="173067"/>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 circle color.psd"/>
          <p:cNvPicPr>
            <a:picLocks noChangeAspect="1"/>
          </p:cNvPicPr>
          <p:nvPr/>
        </p:nvPicPr>
        <p:blipFill rotWithShape="1">
          <a:blip r:embed="rId3">
            <a:extLst>
              <a:ext uri="{28A0092B-C50C-407E-A947-70E740481C1C}">
                <a14:useLocalDpi xmlns:a14="http://schemas.microsoft.com/office/drawing/2010/main" val="0"/>
              </a:ext>
            </a:extLst>
          </a:blip>
          <a:srcRect l="1" r="49999"/>
          <a:stretch/>
        </p:blipFill>
        <p:spPr>
          <a:xfrm>
            <a:off x="5867401" y="0"/>
            <a:ext cx="4412780" cy="7772400"/>
          </a:xfrm>
          <a:prstGeom prst="rect">
            <a:avLst/>
          </a:prstGeom>
        </p:spPr>
      </p:pic>
      <p:pic>
        <p:nvPicPr>
          <p:cNvPr id="9" name="Picture 8"/>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73055" y="5181601"/>
            <a:ext cx="2816351" cy="1036320"/>
          </a:xfrm>
          <a:prstGeom prst="rect">
            <a:avLst/>
          </a:prstGeom>
        </p:spPr>
      </p:pic>
    </p:spTree>
    <p:extLst>
      <p:ext uri="{BB962C8B-B14F-4D97-AF65-F5344CB8AC3E}">
        <p14:creationId xmlns:p14="http://schemas.microsoft.com/office/powerpoint/2010/main" val="2656463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1731605"/>
            <a:ext cx="7568480" cy="4063961"/>
          </a:xfrm>
          <a:prstGeom prst="rect">
            <a:avLst/>
          </a:prstGeom>
          <a:noFill/>
        </p:spPr>
        <p:txBody>
          <a:bodyPr wrap="square" lIns="101882" tIns="50941" rIns="101882" bIns="50941" rtlCol="0" anchor="ctr">
            <a:spAutoFit/>
          </a:bodyPr>
          <a:lstStyle/>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Look for suspicious activity;</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Conduct yourself in an ethical manner;</a:t>
            </a:r>
          </a:p>
          <a:p>
            <a:pPr marL="285750" indent="-285750">
              <a:lnSpc>
                <a:spcPct val="90000"/>
              </a:lnSpc>
              <a:buFont typeface="Arial" panose="020B0604020202020204" pitchFamily="34" charset="0"/>
              <a:buChar char="•"/>
            </a:pPr>
            <a:endParaRPr lang="en-US" sz="2400" spc="-167" dirty="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Comply with all applicable  laws, regulations and CMS requirements;</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Report  suspected FWA.</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Ensure all beneficiary documents are held in a secure and confidential manner.  </a:t>
            </a:r>
          </a:p>
          <a:p>
            <a:pPr marL="285750" indent="-285750">
              <a:lnSpc>
                <a:spcPct val="90000"/>
              </a:lnSpc>
              <a:buFont typeface="Arial" panose="020B0604020202020204" pitchFamily="34" charset="0"/>
              <a:buChar char="•"/>
            </a:pPr>
            <a:endParaRPr lang="en-US" sz="2800" spc="-167" dirty="0" smtClean="0">
              <a:solidFill>
                <a:srgbClr val="173067"/>
              </a:solidFill>
              <a:cs typeface="Gotham Extra Light"/>
            </a:endParaRPr>
          </a:p>
          <a:p>
            <a:pPr marL="285750" indent="-285750">
              <a:lnSpc>
                <a:spcPct val="90000"/>
              </a:lnSpc>
              <a:buFont typeface="Arial" panose="020B0604020202020204" pitchFamily="34" charset="0"/>
              <a:buChar char="•"/>
            </a:pPr>
            <a:endParaRPr lang="en-US" spc="-167" dirty="0" smtClean="0">
              <a:solidFill>
                <a:srgbClr val="173067"/>
              </a:solidFill>
              <a:cs typeface="Gotham Extra Light"/>
            </a:endParaRPr>
          </a:p>
        </p:txBody>
      </p:sp>
    </p:spTree>
    <p:extLst>
      <p:ext uri="{BB962C8B-B14F-4D97-AF65-F5344CB8AC3E}">
        <p14:creationId xmlns:p14="http://schemas.microsoft.com/office/powerpoint/2010/main" val="1153046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5009" y="1295400"/>
            <a:ext cx="6781800" cy="3724096"/>
          </a:xfrm>
          <a:prstGeom prst="rect">
            <a:avLst/>
          </a:prstGeom>
          <a:noFill/>
        </p:spPr>
        <p:txBody>
          <a:bodyPr wrap="square" rtlCol="0">
            <a:spAutoFit/>
          </a:bodyPr>
          <a:lstStyle/>
          <a:p>
            <a:r>
              <a:rPr lang="en-US" sz="4000" spc="-167" dirty="0" smtClean="0">
                <a:solidFill>
                  <a:srgbClr val="173067"/>
                </a:solidFill>
                <a:cs typeface="Gotham Extra Light"/>
              </a:rPr>
              <a:t>The purpose of this training is to  provide fraud, waste, and abuse education specifically related to Sales activities for the sales staff and agents/brokers.  </a:t>
            </a:r>
          </a:p>
          <a:p>
            <a:r>
              <a:rPr lang="en-US" sz="3600" spc="-167" dirty="0" smtClean="0">
                <a:solidFill>
                  <a:srgbClr val="173067"/>
                </a:solidFill>
                <a:cs typeface="Gotham Extra Light"/>
              </a:rPr>
              <a:t> </a:t>
            </a:r>
            <a:endParaRPr lang="en-US" sz="2400" dirty="0" smtClean="0"/>
          </a:p>
        </p:txBody>
      </p:sp>
    </p:spTree>
    <p:extLst>
      <p:ext uri="{BB962C8B-B14F-4D97-AF65-F5344CB8AC3E}">
        <p14:creationId xmlns:p14="http://schemas.microsoft.com/office/powerpoint/2010/main" val="2048608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79021" cy="7772400"/>
          </a:xfrm>
          <a:prstGeom prst="rect">
            <a:avLst/>
          </a:prstGeom>
          <a:solidFill>
            <a:srgbClr val="F9E094"/>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 name="TextBox 2"/>
          <p:cNvSpPr txBox="1"/>
          <p:nvPr/>
        </p:nvSpPr>
        <p:spPr>
          <a:xfrm>
            <a:off x="615965" y="2743200"/>
            <a:ext cx="5943600" cy="850774"/>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a:lnSpc>
                <a:spcPct val="90000"/>
              </a:lnSpc>
            </a:pPr>
            <a:r>
              <a:rPr lang="en-US" sz="3600" i="1" spc="-167" dirty="0" smtClean="0">
                <a:solidFill>
                  <a:srgbClr val="173067"/>
                </a:solidFill>
                <a:cs typeface="Gotham Extra Light"/>
              </a:rPr>
              <a:t>Penalties</a:t>
            </a:r>
            <a:endParaRPr lang="en-US" i="1" spc="-167" dirty="0">
              <a:solidFill>
                <a:srgbClr val="173067"/>
              </a:solidFill>
              <a:cs typeface="Gotham Extra Light"/>
            </a:endParaRPr>
          </a:p>
        </p:txBody>
      </p:sp>
      <p:cxnSp>
        <p:nvCxnSpPr>
          <p:cNvPr id="4" name="Straight Connector 3"/>
          <p:cNvCxnSpPr/>
          <p:nvPr/>
        </p:nvCxnSpPr>
        <p:spPr>
          <a:xfrm>
            <a:off x="648568" y="2857616"/>
            <a:ext cx="5599832" cy="0"/>
          </a:xfrm>
          <a:prstGeom prst="line">
            <a:avLst/>
          </a:prstGeom>
          <a:ln w="76200">
            <a:solidFill>
              <a:srgbClr val="173067"/>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85380" y="3593974"/>
            <a:ext cx="5608051" cy="0"/>
          </a:xfrm>
          <a:prstGeom prst="line">
            <a:avLst/>
          </a:prstGeom>
          <a:ln w="6350">
            <a:solidFill>
              <a:srgbClr val="173067"/>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 circle color.psd"/>
          <p:cNvPicPr>
            <a:picLocks noChangeAspect="1"/>
          </p:cNvPicPr>
          <p:nvPr/>
        </p:nvPicPr>
        <p:blipFill rotWithShape="1">
          <a:blip r:embed="rId3">
            <a:extLst>
              <a:ext uri="{28A0092B-C50C-407E-A947-70E740481C1C}">
                <a14:useLocalDpi xmlns:a14="http://schemas.microsoft.com/office/drawing/2010/main" val="0"/>
              </a:ext>
            </a:extLst>
          </a:blip>
          <a:srcRect l="1" r="49999"/>
          <a:stretch/>
        </p:blipFill>
        <p:spPr>
          <a:xfrm>
            <a:off x="5867401" y="0"/>
            <a:ext cx="4412780" cy="7772400"/>
          </a:xfrm>
          <a:prstGeom prst="rect">
            <a:avLst/>
          </a:prstGeom>
        </p:spPr>
      </p:pic>
      <p:pic>
        <p:nvPicPr>
          <p:cNvPr id="9" name="Picture 8"/>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73055" y="5181601"/>
            <a:ext cx="2816351" cy="1036320"/>
          </a:xfrm>
          <a:prstGeom prst="rect">
            <a:avLst/>
          </a:prstGeom>
        </p:spPr>
      </p:pic>
    </p:spTree>
    <p:extLst>
      <p:ext uri="{BB962C8B-B14F-4D97-AF65-F5344CB8AC3E}">
        <p14:creationId xmlns:p14="http://schemas.microsoft.com/office/powerpoint/2010/main" val="2521170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1233009"/>
            <a:ext cx="8101880" cy="5061157"/>
          </a:xfrm>
          <a:prstGeom prst="rect">
            <a:avLst/>
          </a:prstGeom>
          <a:noFill/>
        </p:spPr>
        <p:txBody>
          <a:bodyPr wrap="square" lIns="101882" tIns="50941" rIns="101882" bIns="50941" rtlCol="0" anchor="ctr">
            <a:spAutoFit/>
          </a:bodyPr>
          <a:lstStyle/>
          <a:p>
            <a:pPr>
              <a:lnSpc>
                <a:spcPct val="90000"/>
              </a:lnSpc>
            </a:pPr>
            <a:r>
              <a:rPr lang="en-US" sz="2400" spc="-167" dirty="0" smtClean="0">
                <a:solidFill>
                  <a:srgbClr val="173067"/>
                </a:solidFill>
                <a:cs typeface="Gotham Extra Light"/>
              </a:rPr>
              <a:t>Penalties for violating laws and regulations that prohibit FWA may include:  </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Civil monetary penalties</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Civil prosecution;</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Criminal conviction/fines;</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Exclusion from participation in all Federal health care programs; </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Imprisonment; or</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Loss of provider license.</a:t>
            </a:r>
          </a:p>
          <a:p>
            <a:pPr marL="285750" indent="-285750">
              <a:lnSpc>
                <a:spcPct val="90000"/>
              </a:lnSpc>
              <a:buFont typeface="Arial" panose="020B0604020202020204" pitchFamily="34" charset="0"/>
              <a:buChar char="•"/>
            </a:pPr>
            <a:endParaRPr lang="en-US" sz="2800" spc="-167" dirty="0" smtClean="0">
              <a:solidFill>
                <a:srgbClr val="173067"/>
              </a:solidFill>
              <a:cs typeface="Gotham Extra Light"/>
            </a:endParaRPr>
          </a:p>
          <a:p>
            <a:pPr marL="285750" indent="-285750">
              <a:lnSpc>
                <a:spcPct val="90000"/>
              </a:lnSpc>
              <a:buFont typeface="Arial" panose="020B0604020202020204" pitchFamily="34" charset="0"/>
              <a:buChar char="•"/>
            </a:pPr>
            <a:endParaRPr lang="en-US" spc="-167" dirty="0" smtClean="0">
              <a:solidFill>
                <a:srgbClr val="173067"/>
              </a:solidFill>
              <a:cs typeface="Gotham Extra Light"/>
            </a:endParaRPr>
          </a:p>
        </p:txBody>
      </p:sp>
    </p:spTree>
    <p:extLst>
      <p:ext uri="{BB962C8B-B14F-4D97-AF65-F5344CB8AC3E}">
        <p14:creationId xmlns:p14="http://schemas.microsoft.com/office/powerpoint/2010/main" val="3994838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79021" cy="7772400"/>
          </a:xfrm>
          <a:prstGeom prst="rect">
            <a:avLst/>
          </a:prstGeom>
          <a:solidFill>
            <a:srgbClr val="F9E094"/>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 name="TextBox 2"/>
          <p:cNvSpPr txBox="1"/>
          <p:nvPr/>
        </p:nvSpPr>
        <p:spPr>
          <a:xfrm>
            <a:off x="615965" y="2667000"/>
            <a:ext cx="5943600" cy="850774"/>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a:lnSpc>
                <a:spcPct val="90000"/>
              </a:lnSpc>
            </a:pPr>
            <a:r>
              <a:rPr lang="en-US" sz="3600" i="1" spc="-167" dirty="0" smtClean="0">
                <a:solidFill>
                  <a:srgbClr val="173067"/>
                </a:solidFill>
                <a:cs typeface="Gotham Extra Light"/>
              </a:rPr>
              <a:t>Reporting FWA</a:t>
            </a:r>
            <a:endParaRPr lang="en-US" i="1" spc="-167" dirty="0">
              <a:solidFill>
                <a:srgbClr val="173067"/>
              </a:solidFill>
              <a:cs typeface="Gotham Extra Light"/>
            </a:endParaRPr>
          </a:p>
        </p:txBody>
      </p:sp>
      <p:cxnSp>
        <p:nvCxnSpPr>
          <p:cNvPr id="4" name="Straight Connector 3"/>
          <p:cNvCxnSpPr/>
          <p:nvPr/>
        </p:nvCxnSpPr>
        <p:spPr>
          <a:xfrm>
            <a:off x="648568" y="2857616"/>
            <a:ext cx="5599832" cy="0"/>
          </a:xfrm>
          <a:prstGeom prst="line">
            <a:avLst/>
          </a:prstGeom>
          <a:ln w="76200">
            <a:solidFill>
              <a:srgbClr val="173067"/>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48568" y="3530392"/>
            <a:ext cx="5608051" cy="0"/>
          </a:xfrm>
          <a:prstGeom prst="line">
            <a:avLst/>
          </a:prstGeom>
          <a:ln w="6350">
            <a:solidFill>
              <a:srgbClr val="173067"/>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 circle color.psd"/>
          <p:cNvPicPr>
            <a:picLocks noChangeAspect="1"/>
          </p:cNvPicPr>
          <p:nvPr/>
        </p:nvPicPr>
        <p:blipFill rotWithShape="1">
          <a:blip r:embed="rId3">
            <a:extLst>
              <a:ext uri="{28A0092B-C50C-407E-A947-70E740481C1C}">
                <a14:useLocalDpi xmlns:a14="http://schemas.microsoft.com/office/drawing/2010/main" val="0"/>
              </a:ext>
            </a:extLst>
          </a:blip>
          <a:srcRect l="1" r="49999"/>
          <a:stretch/>
        </p:blipFill>
        <p:spPr>
          <a:xfrm>
            <a:off x="5867401" y="0"/>
            <a:ext cx="4412780" cy="7772400"/>
          </a:xfrm>
          <a:prstGeom prst="rect">
            <a:avLst/>
          </a:prstGeom>
        </p:spPr>
      </p:pic>
      <p:pic>
        <p:nvPicPr>
          <p:cNvPr id="9" name="Picture 8"/>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73055" y="5181601"/>
            <a:ext cx="2816351" cy="1036320"/>
          </a:xfrm>
          <a:prstGeom prst="rect">
            <a:avLst/>
          </a:prstGeom>
        </p:spPr>
      </p:pic>
    </p:spTree>
    <p:extLst>
      <p:ext uri="{BB962C8B-B14F-4D97-AF65-F5344CB8AC3E}">
        <p14:creationId xmlns:p14="http://schemas.microsoft.com/office/powerpoint/2010/main" val="1061413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4490" y="1030819"/>
            <a:ext cx="8469884" cy="5005758"/>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marL="342900" indent="-342900">
              <a:lnSpc>
                <a:spcPct val="90000"/>
              </a:lnSpc>
              <a:buFont typeface="Wingdings" panose="05000000000000000000" pitchFamily="2" charset="2"/>
              <a:buChar char="Ø"/>
            </a:pPr>
            <a:r>
              <a:rPr lang="en-US" sz="2400" spc="-167" dirty="0" smtClean="0">
                <a:solidFill>
                  <a:srgbClr val="173067"/>
                </a:solidFill>
                <a:latin typeface="Calibri" panose="020F0502020204030204" pitchFamily="34" charset="0"/>
                <a:cs typeface="Gotham Extra Light"/>
              </a:rPr>
              <a:t>SWHP/ICSW Compliance  &amp; FWA Hotline:  </a:t>
            </a:r>
          </a:p>
          <a:p>
            <a:pPr marL="800100" lvl="1" indent="-342900">
              <a:lnSpc>
                <a:spcPct val="90000"/>
              </a:lnSpc>
              <a:buFont typeface="Arial" panose="020B0604020202020204" pitchFamily="34" charset="0"/>
              <a:buChar char="•"/>
            </a:pPr>
            <a:r>
              <a:rPr lang="en-US" sz="2400" spc="-167" dirty="0" smtClean="0">
                <a:solidFill>
                  <a:srgbClr val="173067"/>
                </a:solidFill>
                <a:latin typeface="Calibri" panose="020F0502020204030204" pitchFamily="34" charset="0"/>
                <a:cs typeface="Gotham Extra Light"/>
              </a:rPr>
              <a:t> Phone:  1-888-800-1096  </a:t>
            </a:r>
            <a:r>
              <a:rPr lang="en-US" sz="2400" i="1" spc="-167" dirty="0" smtClean="0">
                <a:solidFill>
                  <a:srgbClr val="173067"/>
                </a:solidFill>
                <a:latin typeface="Calibri" panose="020F0502020204030204" pitchFamily="34" charset="0"/>
                <a:cs typeface="Gotham Extra Light"/>
              </a:rPr>
              <a:t>(can </a:t>
            </a:r>
            <a:r>
              <a:rPr lang="en-US" sz="2400" i="1" spc="-167" dirty="0">
                <a:solidFill>
                  <a:srgbClr val="173067"/>
                </a:solidFill>
                <a:latin typeface="Calibri" panose="020F0502020204030204" pitchFamily="34" charset="0"/>
                <a:cs typeface="Gotham Extra Light"/>
              </a:rPr>
              <a:t>submit </a:t>
            </a:r>
            <a:r>
              <a:rPr lang="en-US" sz="2400" i="1" spc="-167" dirty="0" smtClean="0">
                <a:solidFill>
                  <a:srgbClr val="173067"/>
                </a:solidFill>
                <a:latin typeface="Calibri" panose="020F0502020204030204" pitchFamily="34" charset="0"/>
                <a:cs typeface="Gotham Extra Light"/>
              </a:rPr>
              <a:t>anonymously)  </a:t>
            </a:r>
            <a:endParaRPr lang="en-US" sz="2400" i="1" spc="-167" dirty="0">
              <a:solidFill>
                <a:srgbClr val="173067"/>
              </a:solidFill>
              <a:latin typeface="Calibri" panose="020F0502020204030204" pitchFamily="34" charset="0"/>
              <a:cs typeface="Gotham Extra Light"/>
            </a:endParaRPr>
          </a:p>
          <a:p>
            <a:pPr>
              <a:lnSpc>
                <a:spcPct val="90000"/>
              </a:lnSpc>
            </a:pPr>
            <a:endParaRPr lang="en-US" sz="2400" u="sng" spc="-167" dirty="0">
              <a:solidFill>
                <a:srgbClr val="173067"/>
              </a:solidFill>
              <a:latin typeface="Calibri" panose="020F0502020204030204" pitchFamily="34" charset="0"/>
              <a:cs typeface="Gotham Extra Light"/>
            </a:endParaRPr>
          </a:p>
          <a:p>
            <a:pPr marL="342900" indent="-342900">
              <a:lnSpc>
                <a:spcPct val="90000"/>
              </a:lnSpc>
              <a:buFont typeface="Wingdings" panose="05000000000000000000" pitchFamily="2" charset="2"/>
              <a:buChar char="Ø"/>
            </a:pPr>
            <a:r>
              <a:rPr lang="en-US" sz="2400" spc="-167" dirty="0" smtClean="0">
                <a:solidFill>
                  <a:srgbClr val="173067"/>
                </a:solidFill>
                <a:latin typeface="Calibri" panose="020F0502020204030204" pitchFamily="34" charset="0"/>
                <a:cs typeface="Gotham Extra Light"/>
              </a:rPr>
              <a:t>SWHP/ICSW Compliance Officer:</a:t>
            </a:r>
          </a:p>
          <a:p>
            <a:pPr marL="800100" lvl="1" indent="-342900">
              <a:lnSpc>
                <a:spcPct val="90000"/>
              </a:lnSpc>
              <a:buFont typeface="Arial" panose="020B0604020202020204" pitchFamily="34" charset="0"/>
              <a:buChar char="•"/>
            </a:pPr>
            <a:r>
              <a:rPr lang="en-US" sz="2400" spc="-167" dirty="0" smtClean="0">
                <a:solidFill>
                  <a:srgbClr val="173067"/>
                </a:solidFill>
                <a:latin typeface="Calibri" panose="020F0502020204030204" pitchFamily="34" charset="0"/>
                <a:cs typeface="Gotham Extra Light"/>
              </a:rPr>
              <a:t>MaryAnn McLean</a:t>
            </a:r>
          </a:p>
          <a:p>
            <a:pPr marL="800100" lvl="1" indent="-342900">
              <a:lnSpc>
                <a:spcPct val="90000"/>
              </a:lnSpc>
              <a:buFont typeface="Arial" panose="020B0604020202020204" pitchFamily="34" charset="0"/>
              <a:buChar char="•"/>
            </a:pPr>
            <a:r>
              <a:rPr lang="en-US" sz="2400" spc="-167" dirty="0" smtClean="0">
                <a:solidFill>
                  <a:srgbClr val="173067"/>
                </a:solidFill>
                <a:latin typeface="Calibri" panose="020F0502020204030204" pitchFamily="34" charset="0"/>
                <a:cs typeface="Gotham Extra Light"/>
              </a:rPr>
              <a:t>Phone:  254-298-3118</a:t>
            </a:r>
          </a:p>
          <a:p>
            <a:pPr marL="800100" lvl="1" indent="-342900">
              <a:lnSpc>
                <a:spcPct val="90000"/>
              </a:lnSpc>
              <a:buFont typeface="Arial" panose="020B0604020202020204" pitchFamily="34" charset="0"/>
              <a:buChar char="•"/>
            </a:pPr>
            <a:r>
              <a:rPr lang="en-US" sz="2400" spc="-167" dirty="0" smtClean="0">
                <a:solidFill>
                  <a:srgbClr val="173067"/>
                </a:solidFill>
                <a:latin typeface="Calibri" panose="020F0502020204030204" pitchFamily="34" charset="0"/>
                <a:cs typeface="Gotham Extra Light"/>
              </a:rPr>
              <a:t>Email:  </a:t>
            </a:r>
            <a:r>
              <a:rPr lang="en-US" sz="2400" spc="-167" dirty="0" smtClean="0">
                <a:solidFill>
                  <a:srgbClr val="173067"/>
                </a:solidFill>
                <a:latin typeface="Calibri" panose="020F0502020204030204" pitchFamily="34" charset="0"/>
                <a:cs typeface="Gotham Extra Light"/>
                <a:hlinkClick r:id="rId3"/>
              </a:rPr>
              <a:t>MaryAnn.McLean@BSWHealth.org</a:t>
            </a:r>
            <a:r>
              <a:rPr lang="en-US" sz="2400" spc="-167" dirty="0" smtClean="0">
                <a:solidFill>
                  <a:srgbClr val="173067"/>
                </a:solidFill>
                <a:latin typeface="Calibri" panose="020F0502020204030204" pitchFamily="34" charset="0"/>
                <a:cs typeface="Gotham Extra Light"/>
              </a:rPr>
              <a:t> </a:t>
            </a:r>
          </a:p>
          <a:p>
            <a:pPr marL="800100" lvl="1" indent="-342900">
              <a:lnSpc>
                <a:spcPct val="90000"/>
              </a:lnSpc>
              <a:buFont typeface="Arial" panose="020B0604020202020204" pitchFamily="34" charset="0"/>
              <a:buChar char="•"/>
            </a:pPr>
            <a:endParaRPr lang="en-US" sz="2400" spc="-167" dirty="0">
              <a:solidFill>
                <a:srgbClr val="173067"/>
              </a:solidFill>
              <a:latin typeface="Calibri" panose="020F0502020204030204" pitchFamily="34" charset="0"/>
              <a:cs typeface="Gotham Extra Light"/>
            </a:endParaRPr>
          </a:p>
          <a:p>
            <a:pPr marL="342900" indent="-342900">
              <a:lnSpc>
                <a:spcPct val="90000"/>
              </a:lnSpc>
              <a:buFont typeface="Wingdings" panose="05000000000000000000" pitchFamily="2" charset="2"/>
              <a:buChar char="Ø"/>
            </a:pPr>
            <a:r>
              <a:rPr lang="en-US" sz="2400" spc="-167" dirty="0" smtClean="0">
                <a:solidFill>
                  <a:srgbClr val="173067"/>
                </a:solidFill>
                <a:latin typeface="Calibri" panose="020F0502020204030204" pitchFamily="34" charset="0"/>
                <a:cs typeface="Gotham Extra Light"/>
              </a:rPr>
              <a:t>BSWH Chief Compliance Officer:</a:t>
            </a:r>
          </a:p>
          <a:p>
            <a:pPr marL="800100" lvl="1" indent="-342900">
              <a:lnSpc>
                <a:spcPct val="90000"/>
              </a:lnSpc>
              <a:buFont typeface="Arial" panose="020B0604020202020204" pitchFamily="34" charset="0"/>
              <a:buChar char="•"/>
            </a:pPr>
            <a:r>
              <a:rPr lang="en-US" sz="2400" spc="-167" dirty="0" smtClean="0">
                <a:solidFill>
                  <a:srgbClr val="173067"/>
                </a:solidFill>
                <a:latin typeface="Calibri" panose="020F0502020204030204" pitchFamily="34" charset="0"/>
                <a:cs typeface="Gotham Extra Light"/>
              </a:rPr>
              <a:t>Robert Michalski</a:t>
            </a:r>
          </a:p>
          <a:p>
            <a:pPr marL="800100" lvl="1" indent="-342900">
              <a:lnSpc>
                <a:spcPct val="90000"/>
              </a:lnSpc>
              <a:buFont typeface="Arial" panose="020B0604020202020204" pitchFamily="34" charset="0"/>
              <a:buChar char="•"/>
            </a:pPr>
            <a:r>
              <a:rPr lang="en-US" sz="2400" spc="-167" dirty="0" smtClean="0">
                <a:solidFill>
                  <a:srgbClr val="173067"/>
                </a:solidFill>
                <a:latin typeface="Calibri" panose="020F0502020204030204" pitchFamily="34" charset="0"/>
                <a:cs typeface="Gotham Extra Light"/>
              </a:rPr>
              <a:t>Phone:  1-214-820-8888</a:t>
            </a:r>
          </a:p>
          <a:p>
            <a:pPr marL="800100" lvl="1" indent="-342900">
              <a:lnSpc>
                <a:spcPct val="90000"/>
              </a:lnSpc>
              <a:buFont typeface="Arial" panose="020B0604020202020204" pitchFamily="34" charset="0"/>
              <a:buChar char="•"/>
            </a:pPr>
            <a:r>
              <a:rPr lang="en-US" sz="2400" spc="-167" dirty="0" smtClean="0">
                <a:solidFill>
                  <a:srgbClr val="173067"/>
                </a:solidFill>
                <a:latin typeface="Calibri" panose="020F0502020204030204" pitchFamily="34" charset="0"/>
                <a:cs typeface="Gotham Extra Light"/>
              </a:rPr>
              <a:t>Email:  </a:t>
            </a:r>
            <a:r>
              <a:rPr lang="en-US" sz="2400" spc="-167" dirty="0" smtClean="0">
                <a:solidFill>
                  <a:srgbClr val="173067"/>
                </a:solidFill>
                <a:latin typeface="Calibri" panose="020F0502020204030204" pitchFamily="34" charset="0"/>
                <a:cs typeface="Gotham Extra Light"/>
                <a:hlinkClick r:id="rId4"/>
              </a:rPr>
              <a:t>Robert.Michalski@BSWHealth.org</a:t>
            </a:r>
            <a:r>
              <a:rPr lang="en-US" sz="2400" spc="-167" dirty="0" smtClean="0">
                <a:solidFill>
                  <a:srgbClr val="173067"/>
                </a:solidFill>
                <a:latin typeface="Calibri" panose="020F0502020204030204" pitchFamily="34" charset="0"/>
                <a:cs typeface="Gotham Extra Light"/>
              </a:rPr>
              <a:t> </a:t>
            </a:r>
          </a:p>
          <a:p>
            <a:pPr lvl="1">
              <a:lnSpc>
                <a:spcPct val="90000"/>
              </a:lnSpc>
            </a:pPr>
            <a:endParaRPr lang="en-US" sz="2400" spc="-167" dirty="0" smtClean="0">
              <a:solidFill>
                <a:srgbClr val="173067"/>
              </a:solidFill>
              <a:latin typeface="Calibri" panose="020F0502020204030204" pitchFamily="34" charset="0"/>
              <a:cs typeface="Gotham Extra Light"/>
            </a:endParaRPr>
          </a:p>
          <a:p>
            <a:pPr marL="800100" lvl="1" indent="-342900">
              <a:lnSpc>
                <a:spcPct val="90000"/>
              </a:lnSpc>
              <a:buFont typeface="Arial" panose="020B0604020202020204" pitchFamily="34" charset="0"/>
              <a:buChar char="•"/>
            </a:pPr>
            <a:endParaRPr lang="en-US" sz="2400" spc="-167" dirty="0">
              <a:solidFill>
                <a:srgbClr val="173067"/>
              </a:solidFill>
              <a:latin typeface="Calibri" panose="020F0502020204030204" pitchFamily="34" charset="0"/>
              <a:cs typeface="Gotham Extra Light"/>
            </a:endParaRPr>
          </a:p>
        </p:txBody>
      </p:sp>
    </p:spTree>
    <p:extLst>
      <p:ext uri="{BB962C8B-B14F-4D97-AF65-F5344CB8AC3E}">
        <p14:creationId xmlns:p14="http://schemas.microsoft.com/office/powerpoint/2010/main" val="4220756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4490" y="726118"/>
            <a:ext cx="8469884" cy="5615155"/>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marL="342900" indent="-342900">
              <a:lnSpc>
                <a:spcPct val="90000"/>
              </a:lnSpc>
              <a:buFont typeface="Wingdings" panose="05000000000000000000" pitchFamily="2" charset="2"/>
              <a:buChar char="Ø"/>
            </a:pPr>
            <a:r>
              <a:rPr lang="en-US" sz="2400" spc="-167" dirty="0" smtClean="0">
                <a:solidFill>
                  <a:srgbClr val="173067"/>
                </a:solidFill>
                <a:latin typeface="Calibri" panose="020F0502020204030204" pitchFamily="34" charset="0"/>
                <a:cs typeface="Gotham Extra Light"/>
              </a:rPr>
              <a:t>CMS Hotline: </a:t>
            </a:r>
          </a:p>
          <a:p>
            <a:pPr marL="800100" lvl="1" indent="-342900">
              <a:lnSpc>
                <a:spcPct val="90000"/>
              </a:lnSpc>
              <a:buFont typeface="Arial" panose="020B0604020202020204" pitchFamily="34" charset="0"/>
              <a:buChar char="•"/>
            </a:pPr>
            <a:r>
              <a:rPr lang="en-US" sz="2400" spc="-167" dirty="0" smtClean="0">
                <a:solidFill>
                  <a:srgbClr val="173067"/>
                </a:solidFill>
                <a:latin typeface="Calibri" panose="020F0502020204030204" pitchFamily="34" charset="0"/>
                <a:cs typeface="Gotham Extra Light"/>
              </a:rPr>
              <a:t>Phone:  1-800-MEDICARE (1-800-633-4227) or  TTY:  1-877-486-2048</a:t>
            </a:r>
          </a:p>
          <a:p>
            <a:pPr marL="800100" lvl="1" indent="-342900">
              <a:lnSpc>
                <a:spcPct val="90000"/>
              </a:lnSpc>
              <a:buFont typeface="Arial" panose="020B0604020202020204" pitchFamily="34" charset="0"/>
              <a:buChar char="•"/>
            </a:pPr>
            <a:endParaRPr lang="en-US" sz="2400" spc="-167" dirty="0">
              <a:solidFill>
                <a:srgbClr val="173067"/>
              </a:solidFill>
              <a:latin typeface="Calibri" panose="020F0502020204030204" pitchFamily="34" charset="0"/>
              <a:cs typeface="Gotham Extra Light"/>
            </a:endParaRPr>
          </a:p>
          <a:p>
            <a:pPr marL="342900" indent="-342900">
              <a:lnSpc>
                <a:spcPct val="90000"/>
              </a:lnSpc>
              <a:buFont typeface="Wingdings" panose="05000000000000000000" pitchFamily="2" charset="2"/>
              <a:buChar char="Ø"/>
            </a:pPr>
            <a:r>
              <a:rPr lang="en-US" sz="2400" spc="-167" dirty="0" smtClean="0">
                <a:solidFill>
                  <a:srgbClr val="173067"/>
                </a:solidFill>
                <a:latin typeface="Calibri" panose="020F0502020204030204" pitchFamily="34" charset="0"/>
                <a:cs typeface="Gotham Extra Light"/>
              </a:rPr>
              <a:t>Office </a:t>
            </a:r>
            <a:r>
              <a:rPr lang="en-US" sz="2400" spc="-167" dirty="0">
                <a:solidFill>
                  <a:srgbClr val="173067"/>
                </a:solidFill>
                <a:latin typeface="Calibri" panose="020F0502020204030204" pitchFamily="34" charset="0"/>
                <a:cs typeface="Gotham Extra Light"/>
              </a:rPr>
              <a:t>of the Inspector General (OIG</a:t>
            </a:r>
            <a:r>
              <a:rPr lang="en-US" sz="2400" spc="-167" dirty="0" smtClean="0">
                <a:solidFill>
                  <a:srgbClr val="173067"/>
                </a:solidFill>
                <a:latin typeface="Calibri" panose="020F0502020204030204" pitchFamily="34" charset="0"/>
                <a:cs typeface="Gotham Extra Light"/>
              </a:rPr>
              <a:t>):   </a:t>
            </a:r>
            <a:endParaRPr lang="en-US" sz="2400" spc="-167" dirty="0">
              <a:solidFill>
                <a:srgbClr val="173067"/>
              </a:solidFill>
              <a:latin typeface="Calibri" panose="020F0502020204030204" pitchFamily="34" charset="0"/>
              <a:cs typeface="Gotham Extra Light"/>
            </a:endParaRPr>
          </a:p>
          <a:p>
            <a:pPr marL="800100" lvl="1" indent="-342900">
              <a:lnSpc>
                <a:spcPct val="90000"/>
              </a:lnSpc>
              <a:buFont typeface="Arial" panose="020B0604020202020204" pitchFamily="34" charset="0"/>
              <a:buChar char="•"/>
            </a:pPr>
            <a:r>
              <a:rPr lang="en-US" sz="2400" spc="-167" dirty="0">
                <a:solidFill>
                  <a:srgbClr val="173067"/>
                </a:solidFill>
                <a:latin typeface="Calibri" panose="020F0502020204030204" pitchFamily="34" charset="0"/>
                <a:cs typeface="Gotham Extra Light"/>
              </a:rPr>
              <a:t>Phone:  1-800-HHS-TIPS (1-800-447-8477) or </a:t>
            </a:r>
            <a:r>
              <a:rPr lang="en-US" sz="2400" spc="-167" dirty="0" smtClean="0">
                <a:solidFill>
                  <a:srgbClr val="173067"/>
                </a:solidFill>
                <a:latin typeface="Calibri" panose="020F0502020204030204" pitchFamily="34" charset="0"/>
                <a:cs typeface="Gotham Extra Light"/>
              </a:rPr>
              <a:t> TTY</a:t>
            </a:r>
            <a:r>
              <a:rPr lang="en-US" sz="2400" spc="-167" dirty="0">
                <a:solidFill>
                  <a:srgbClr val="173067"/>
                </a:solidFill>
                <a:latin typeface="Calibri" panose="020F0502020204030204" pitchFamily="34" charset="0"/>
                <a:cs typeface="Gotham Extra Light"/>
              </a:rPr>
              <a:t>:  </a:t>
            </a:r>
            <a:r>
              <a:rPr lang="en-US" sz="2400" spc="-167" dirty="0" smtClean="0">
                <a:solidFill>
                  <a:srgbClr val="173067"/>
                </a:solidFill>
                <a:latin typeface="Calibri" panose="020F0502020204030204" pitchFamily="34" charset="0"/>
                <a:cs typeface="Gotham Extra Light"/>
              </a:rPr>
              <a:t>1-800-377-4950 </a:t>
            </a:r>
            <a:r>
              <a:rPr lang="en-US" sz="2400" i="1" spc="-167" dirty="0" smtClean="0">
                <a:solidFill>
                  <a:srgbClr val="173067"/>
                </a:solidFill>
                <a:latin typeface="Calibri" panose="020F0502020204030204" pitchFamily="34" charset="0"/>
                <a:cs typeface="Gotham Extra Light"/>
              </a:rPr>
              <a:t>  </a:t>
            </a:r>
            <a:endParaRPr lang="en-US" sz="2400" i="1" spc="-167" dirty="0">
              <a:solidFill>
                <a:srgbClr val="173067"/>
              </a:solidFill>
              <a:latin typeface="Calibri" panose="020F0502020204030204" pitchFamily="34" charset="0"/>
              <a:cs typeface="Gotham Extra Light"/>
            </a:endParaRPr>
          </a:p>
          <a:p>
            <a:pPr marL="800100" lvl="1" indent="-342900">
              <a:lnSpc>
                <a:spcPct val="90000"/>
              </a:lnSpc>
              <a:buFont typeface="Arial" panose="020B0604020202020204" pitchFamily="34" charset="0"/>
              <a:buChar char="•"/>
            </a:pPr>
            <a:r>
              <a:rPr lang="en-US" sz="2400" spc="-167" dirty="0">
                <a:solidFill>
                  <a:srgbClr val="173067"/>
                </a:solidFill>
                <a:latin typeface="Calibri" panose="020F0502020204030204" pitchFamily="34" charset="0"/>
                <a:cs typeface="Gotham Extra Light"/>
              </a:rPr>
              <a:t>Fax:  </a:t>
            </a:r>
            <a:r>
              <a:rPr lang="en-US" sz="2400" spc="-167" dirty="0" smtClean="0">
                <a:solidFill>
                  <a:srgbClr val="173067"/>
                </a:solidFill>
                <a:latin typeface="Calibri" panose="020F0502020204030204" pitchFamily="34" charset="0"/>
                <a:cs typeface="Gotham Extra Light"/>
              </a:rPr>
              <a:t>1-800-223-8164</a:t>
            </a:r>
          </a:p>
          <a:p>
            <a:pPr marL="800100" lvl="1" indent="-342900">
              <a:lnSpc>
                <a:spcPct val="90000"/>
              </a:lnSpc>
              <a:buFont typeface="Arial" panose="020B0604020202020204" pitchFamily="34" charset="0"/>
              <a:buChar char="•"/>
            </a:pPr>
            <a:r>
              <a:rPr lang="en-US" sz="2400" spc="-167" dirty="0" smtClean="0">
                <a:solidFill>
                  <a:srgbClr val="173067"/>
                </a:solidFill>
                <a:latin typeface="Calibri" panose="020F0502020204030204" pitchFamily="34" charset="0"/>
                <a:cs typeface="Gotham Extra Light"/>
              </a:rPr>
              <a:t>Email:  </a:t>
            </a:r>
            <a:r>
              <a:rPr lang="en-US" sz="2400" spc="-167" dirty="0" smtClean="0">
                <a:solidFill>
                  <a:srgbClr val="173067"/>
                </a:solidFill>
                <a:latin typeface="Calibri" panose="020F0502020204030204" pitchFamily="34" charset="0"/>
                <a:cs typeface="Gotham Extra Light"/>
                <a:hlinkClick r:id="rId3"/>
              </a:rPr>
              <a:t>HHSTips@oig.hhs.gov</a:t>
            </a:r>
            <a:r>
              <a:rPr lang="en-US" sz="2400" spc="-167" dirty="0" smtClean="0">
                <a:solidFill>
                  <a:srgbClr val="173067"/>
                </a:solidFill>
                <a:latin typeface="Calibri" panose="020F0502020204030204" pitchFamily="34" charset="0"/>
                <a:cs typeface="Gotham Extra Light"/>
              </a:rPr>
              <a:t> </a:t>
            </a:r>
            <a:endParaRPr lang="en-US" sz="2400" spc="-167" dirty="0">
              <a:solidFill>
                <a:srgbClr val="173067"/>
              </a:solidFill>
              <a:latin typeface="Calibri" panose="020F0502020204030204" pitchFamily="34" charset="0"/>
              <a:cs typeface="Gotham Extra Light"/>
            </a:endParaRPr>
          </a:p>
          <a:p>
            <a:pPr marL="800100" lvl="1" indent="-342900">
              <a:lnSpc>
                <a:spcPct val="90000"/>
              </a:lnSpc>
              <a:buFont typeface="Arial" panose="020B0604020202020204" pitchFamily="34" charset="0"/>
              <a:buChar char="•"/>
            </a:pPr>
            <a:r>
              <a:rPr lang="en-US" sz="2400" spc="-167" dirty="0">
                <a:solidFill>
                  <a:srgbClr val="173067"/>
                </a:solidFill>
                <a:latin typeface="Calibri" panose="020F0502020204030204" pitchFamily="34" charset="0"/>
                <a:cs typeface="Gotham Extra Light"/>
              </a:rPr>
              <a:t>Online:  </a:t>
            </a:r>
            <a:r>
              <a:rPr lang="en-US" sz="2400" spc="-167" dirty="0" smtClean="0">
                <a:solidFill>
                  <a:srgbClr val="173067"/>
                </a:solidFill>
                <a:latin typeface="Calibri" panose="020F0502020204030204" pitchFamily="34" charset="0"/>
                <a:cs typeface="Gotham Extra Light"/>
              </a:rPr>
              <a:t> </a:t>
            </a:r>
            <a:r>
              <a:rPr lang="en-US" sz="2400" spc="-167" dirty="0" smtClean="0">
                <a:solidFill>
                  <a:srgbClr val="173067"/>
                </a:solidFill>
                <a:latin typeface="Calibri" panose="020F0502020204030204" pitchFamily="34" charset="0"/>
                <a:cs typeface="Gotham Extra Light"/>
                <a:hlinkClick r:id="rId4"/>
              </a:rPr>
              <a:t>https://forms.oig.hhs.gov/hotlineoperations</a:t>
            </a:r>
            <a:r>
              <a:rPr lang="en-US" sz="2400" spc="-167" dirty="0" smtClean="0">
                <a:solidFill>
                  <a:srgbClr val="173067"/>
                </a:solidFill>
                <a:latin typeface="Calibri" panose="020F0502020204030204" pitchFamily="34" charset="0"/>
                <a:cs typeface="Gotham Extra Light"/>
              </a:rPr>
              <a:t>    </a:t>
            </a:r>
            <a:endParaRPr lang="en-US" sz="2400" spc="-167" dirty="0">
              <a:solidFill>
                <a:srgbClr val="173067"/>
              </a:solidFill>
              <a:latin typeface="Calibri" panose="020F0502020204030204" pitchFamily="34" charset="0"/>
              <a:cs typeface="Gotham Extra Light"/>
            </a:endParaRPr>
          </a:p>
          <a:p>
            <a:pPr marL="800100" lvl="1" indent="-342900">
              <a:lnSpc>
                <a:spcPct val="90000"/>
              </a:lnSpc>
              <a:buFont typeface="Arial" panose="020B0604020202020204" pitchFamily="34" charset="0"/>
              <a:buChar char="•"/>
            </a:pPr>
            <a:r>
              <a:rPr lang="en-US" sz="2400" spc="-167" dirty="0">
                <a:solidFill>
                  <a:srgbClr val="173067"/>
                </a:solidFill>
                <a:latin typeface="Calibri" panose="020F0502020204030204" pitchFamily="34" charset="0"/>
                <a:cs typeface="Gotham Extra Light"/>
              </a:rPr>
              <a:t>Mail:  U.S. Department of Health &amp; Human Services</a:t>
            </a:r>
          </a:p>
          <a:p>
            <a:pPr lvl="1">
              <a:lnSpc>
                <a:spcPct val="90000"/>
              </a:lnSpc>
            </a:pPr>
            <a:r>
              <a:rPr lang="en-US" sz="2400" spc="-167" dirty="0">
                <a:solidFill>
                  <a:srgbClr val="173067"/>
                </a:solidFill>
                <a:latin typeface="Calibri" panose="020F0502020204030204" pitchFamily="34" charset="0"/>
                <a:cs typeface="Gotham Extra Light"/>
              </a:rPr>
              <a:t>                  </a:t>
            </a:r>
            <a:r>
              <a:rPr lang="en-US" sz="2400" spc="-167" dirty="0" smtClean="0">
                <a:solidFill>
                  <a:srgbClr val="173067"/>
                </a:solidFill>
                <a:latin typeface="Calibri" panose="020F0502020204030204" pitchFamily="34" charset="0"/>
                <a:cs typeface="Gotham Extra Light"/>
              </a:rPr>
              <a:t>  </a:t>
            </a:r>
            <a:r>
              <a:rPr lang="en-US" sz="2400" spc="-167" dirty="0">
                <a:solidFill>
                  <a:srgbClr val="173067"/>
                </a:solidFill>
                <a:latin typeface="Calibri" panose="020F0502020204030204" pitchFamily="34" charset="0"/>
                <a:cs typeface="Gotham Extra Light"/>
              </a:rPr>
              <a:t>Office of Inspector General</a:t>
            </a:r>
          </a:p>
          <a:p>
            <a:pPr lvl="1">
              <a:lnSpc>
                <a:spcPct val="90000"/>
              </a:lnSpc>
            </a:pPr>
            <a:r>
              <a:rPr lang="en-US" sz="2400" spc="-167" dirty="0">
                <a:solidFill>
                  <a:srgbClr val="173067"/>
                </a:solidFill>
                <a:latin typeface="Calibri" panose="020F0502020204030204" pitchFamily="34" charset="0"/>
                <a:cs typeface="Gotham Extra Light"/>
              </a:rPr>
              <a:t>                   </a:t>
            </a:r>
            <a:r>
              <a:rPr lang="en-US" sz="2400" spc="-167" dirty="0" smtClean="0">
                <a:solidFill>
                  <a:srgbClr val="173067"/>
                </a:solidFill>
                <a:latin typeface="Calibri" panose="020F0502020204030204" pitchFamily="34" charset="0"/>
                <a:cs typeface="Gotham Extra Light"/>
              </a:rPr>
              <a:t>  </a:t>
            </a:r>
            <a:r>
              <a:rPr lang="en-US" sz="2400" spc="-167" dirty="0">
                <a:solidFill>
                  <a:srgbClr val="173067"/>
                </a:solidFill>
                <a:latin typeface="Calibri" panose="020F0502020204030204" pitchFamily="34" charset="0"/>
                <a:cs typeface="Gotham Extra Light"/>
              </a:rPr>
              <a:t>Attn:  OIG Hotline Operations</a:t>
            </a:r>
          </a:p>
          <a:p>
            <a:pPr lvl="1">
              <a:lnSpc>
                <a:spcPct val="90000"/>
              </a:lnSpc>
            </a:pPr>
            <a:r>
              <a:rPr lang="en-US" sz="2400" spc="-167" dirty="0">
                <a:solidFill>
                  <a:srgbClr val="173067"/>
                </a:solidFill>
                <a:latin typeface="Calibri" panose="020F0502020204030204" pitchFamily="34" charset="0"/>
                <a:cs typeface="Gotham Extra Light"/>
              </a:rPr>
              <a:t>                   </a:t>
            </a:r>
            <a:r>
              <a:rPr lang="en-US" sz="2400" spc="-167" dirty="0" smtClean="0">
                <a:solidFill>
                  <a:srgbClr val="173067"/>
                </a:solidFill>
                <a:latin typeface="Calibri" panose="020F0502020204030204" pitchFamily="34" charset="0"/>
                <a:cs typeface="Gotham Extra Light"/>
              </a:rPr>
              <a:t>  </a:t>
            </a:r>
            <a:r>
              <a:rPr lang="en-US" sz="2400" spc="-167" dirty="0">
                <a:solidFill>
                  <a:srgbClr val="173067"/>
                </a:solidFill>
                <a:latin typeface="Calibri" panose="020F0502020204030204" pitchFamily="34" charset="0"/>
                <a:cs typeface="Gotham Extra Light"/>
              </a:rPr>
              <a:t>P. O. Box 23489</a:t>
            </a:r>
          </a:p>
          <a:p>
            <a:pPr lvl="1">
              <a:lnSpc>
                <a:spcPct val="90000"/>
              </a:lnSpc>
            </a:pPr>
            <a:r>
              <a:rPr lang="en-US" sz="2400" spc="-167" dirty="0">
                <a:solidFill>
                  <a:srgbClr val="173067"/>
                </a:solidFill>
                <a:latin typeface="Calibri" panose="020F0502020204030204" pitchFamily="34" charset="0"/>
                <a:cs typeface="Gotham Extra Light"/>
              </a:rPr>
              <a:t>                   </a:t>
            </a:r>
            <a:r>
              <a:rPr lang="en-US" sz="2400" spc="-167" dirty="0" smtClean="0">
                <a:solidFill>
                  <a:srgbClr val="173067"/>
                </a:solidFill>
                <a:latin typeface="Calibri" panose="020F0502020204030204" pitchFamily="34" charset="0"/>
                <a:cs typeface="Gotham Extra Light"/>
              </a:rPr>
              <a:t>  </a:t>
            </a:r>
            <a:r>
              <a:rPr lang="en-US" sz="2400" spc="-167" dirty="0">
                <a:solidFill>
                  <a:srgbClr val="173067"/>
                </a:solidFill>
                <a:latin typeface="Calibri" panose="020F0502020204030204" pitchFamily="34" charset="0"/>
                <a:cs typeface="Gotham Extra Light"/>
              </a:rPr>
              <a:t>Washington, DC   </a:t>
            </a:r>
            <a:r>
              <a:rPr lang="en-US" sz="2400" spc="-167" dirty="0" smtClean="0">
                <a:solidFill>
                  <a:srgbClr val="173067"/>
                </a:solidFill>
                <a:latin typeface="Calibri" panose="020F0502020204030204" pitchFamily="34" charset="0"/>
                <a:cs typeface="Gotham Extra Light"/>
              </a:rPr>
              <a:t>20026</a:t>
            </a:r>
          </a:p>
          <a:p>
            <a:pPr lvl="1">
              <a:lnSpc>
                <a:spcPct val="90000"/>
              </a:lnSpc>
            </a:pPr>
            <a:endParaRPr lang="en-US" sz="2400" spc="-167" dirty="0" smtClean="0">
              <a:solidFill>
                <a:srgbClr val="173067"/>
              </a:solidFill>
              <a:latin typeface="Calibri" panose="020F0502020204030204" pitchFamily="34" charset="0"/>
              <a:cs typeface="Gotham Extra Light"/>
            </a:endParaRPr>
          </a:p>
          <a:p>
            <a:pPr marL="342900" indent="-342900">
              <a:lnSpc>
                <a:spcPct val="90000"/>
              </a:lnSpc>
              <a:buFont typeface="Wingdings" panose="05000000000000000000" pitchFamily="2" charset="2"/>
              <a:buChar char="Ø"/>
            </a:pPr>
            <a:r>
              <a:rPr lang="en-US" sz="2400" spc="-167" dirty="0" smtClean="0">
                <a:solidFill>
                  <a:srgbClr val="173067"/>
                </a:solidFill>
                <a:latin typeface="Calibri" panose="020F0502020204030204" pitchFamily="34" charset="0"/>
                <a:cs typeface="Gotham Extra Light"/>
              </a:rPr>
              <a:t>Department of Justice (DOJ):  </a:t>
            </a:r>
            <a:r>
              <a:rPr lang="en-US" sz="2400" spc="-167" dirty="0" smtClean="0">
                <a:solidFill>
                  <a:srgbClr val="173067"/>
                </a:solidFill>
                <a:latin typeface="Calibri" panose="020F0502020204030204" pitchFamily="34" charset="0"/>
                <a:cs typeface="Gotham Extra Light"/>
                <a:hlinkClick r:id="rId5"/>
              </a:rPr>
              <a:t>https://www.stopmedicarefraud.gov</a:t>
            </a:r>
            <a:r>
              <a:rPr lang="en-US" sz="2400" spc="-167" dirty="0" smtClean="0">
                <a:solidFill>
                  <a:srgbClr val="173067"/>
                </a:solidFill>
                <a:latin typeface="Calibri" panose="020F0502020204030204" pitchFamily="34" charset="0"/>
                <a:cs typeface="Gotham Extra Light"/>
              </a:rPr>
              <a:t> </a:t>
            </a:r>
            <a:endParaRPr lang="en-US" sz="2400" spc="-167" dirty="0">
              <a:solidFill>
                <a:srgbClr val="173067"/>
              </a:solidFill>
              <a:latin typeface="Calibri" panose="020F0502020204030204" pitchFamily="34" charset="0"/>
              <a:cs typeface="Gotham Extra Light"/>
            </a:endParaRPr>
          </a:p>
          <a:p>
            <a:pPr marL="800100" lvl="1" indent="-342900">
              <a:lnSpc>
                <a:spcPct val="90000"/>
              </a:lnSpc>
              <a:buFont typeface="Arial" panose="020B0604020202020204" pitchFamily="34" charset="0"/>
              <a:buChar char="•"/>
            </a:pPr>
            <a:endParaRPr lang="en-US" sz="2000" spc="-167" dirty="0" smtClean="0">
              <a:solidFill>
                <a:srgbClr val="173067"/>
              </a:solidFill>
              <a:latin typeface="Century Gothic" panose="020B0502020202020204" pitchFamily="34" charset="0"/>
              <a:cs typeface="Gotham Extra Light"/>
            </a:endParaRPr>
          </a:p>
        </p:txBody>
      </p:sp>
    </p:spTree>
    <p:extLst>
      <p:ext uri="{BB962C8B-B14F-4D97-AF65-F5344CB8AC3E}">
        <p14:creationId xmlns:p14="http://schemas.microsoft.com/office/powerpoint/2010/main" val="4033576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79021" cy="7772400"/>
          </a:xfrm>
          <a:prstGeom prst="rect">
            <a:avLst/>
          </a:prstGeom>
          <a:solidFill>
            <a:srgbClr val="F9E094"/>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 name="TextBox 2"/>
          <p:cNvSpPr txBox="1"/>
          <p:nvPr/>
        </p:nvSpPr>
        <p:spPr>
          <a:xfrm>
            <a:off x="548640" y="3028300"/>
            <a:ext cx="5943600" cy="1349372"/>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a:lnSpc>
                <a:spcPct val="90000"/>
              </a:lnSpc>
            </a:pPr>
            <a:r>
              <a:rPr lang="en-US" sz="3600" i="1" spc="-167" dirty="0" smtClean="0">
                <a:solidFill>
                  <a:srgbClr val="173067"/>
                </a:solidFill>
                <a:cs typeface="Gotham Extra Light"/>
              </a:rPr>
              <a:t>What is Medicare Fraud, Waste &amp; Abuse?</a:t>
            </a:r>
            <a:endParaRPr lang="en-US" i="1" spc="-167" dirty="0">
              <a:solidFill>
                <a:srgbClr val="173067"/>
              </a:solidFill>
              <a:cs typeface="Gotham Extra Light"/>
            </a:endParaRPr>
          </a:p>
        </p:txBody>
      </p:sp>
      <p:cxnSp>
        <p:nvCxnSpPr>
          <p:cNvPr id="4" name="Straight Connector 3"/>
          <p:cNvCxnSpPr/>
          <p:nvPr/>
        </p:nvCxnSpPr>
        <p:spPr>
          <a:xfrm>
            <a:off x="648568" y="2857616"/>
            <a:ext cx="5599832" cy="0"/>
          </a:xfrm>
          <a:prstGeom prst="line">
            <a:avLst/>
          </a:prstGeom>
          <a:ln w="76200">
            <a:solidFill>
              <a:srgbClr val="173067"/>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40349" y="4502322"/>
            <a:ext cx="5608051" cy="0"/>
          </a:xfrm>
          <a:prstGeom prst="line">
            <a:avLst/>
          </a:prstGeom>
          <a:ln w="6350">
            <a:solidFill>
              <a:srgbClr val="173067"/>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 circle color.psd"/>
          <p:cNvPicPr>
            <a:picLocks noChangeAspect="1"/>
          </p:cNvPicPr>
          <p:nvPr/>
        </p:nvPicPr>
        <p:blipFill rotWithShape="1">
          <a:blip r:embed="rId3">
            <a:extLst>
              <a:ext uri="{28A0092B-C50C-407E-A947-70E740481C1C}">
                <a14:useLocalDpi xmlns:a14="http://schemas.microsoft.com/office/drawing/2010/main" val="0"/>
              </a:ext>
            </a:extLst>
          </a:blip>
          <a:srcRect l="1" r="49999"/>
          <a:stretch/>
        </p:blipFill>
        <p:spPr>
          <a:xfrm>
            <a:off x="5867401" y="0"/>
            <a:ext cx="4412780" cy="7772400"/>
          </a:xfrm>
          <a:prstGeom prst="rect">
            <a:avLst/>
          </a:prstGeom>
        </p:spPr>
      </p:pic>
      <p:pic>
        <p:nvPicPr>
          <p:cNvPr id="9" name="Picture 8"/>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73055" y="5181601"/>
            <a:ext cx="2816351" cy="1036320"/>
          </a:xfrm>
          <a:prstGeom prst="rect">
            <a:avLst/>
          </a:prstGeom>
        </p:spPr>
      </p:pic>
    </p:spTree>
    <p:extLst>
      <p:ext uri="{BB962C8B-B14F-4D97-AF65-F5344CB8AC3E}">
        <p14:creationId xmlns:p14="http://schemas.microsoft.com/office/powerpoint/2010/main" val="1393006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827" y="685800"/>
            <a:ext cx="8471158" cy="6002954"/>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a:lnSpc>
                <a:spcPct val="90000"/>
              </a:lnSpc>
            </a:pPr>
            <a:r>
              <a:rPr lang="en-US" sz="2400" b="1" spc="-167" dirty="0" smtClean="0">
                <a:solidFill>
                  <a:srgbClr val="173067"/>
                </a:solidFill>
                <a:latin typeface="Calibri" panose="020F0502020204030204" pitchFamily="34" charset="0"/>
                <a:cs typeface="Gotham Extra Light"/>
              </a:rPr>
              <a:t>Fraud</a:t>
            </a:r>
            <a:r>
              <a:rPr lang="en-US" sz="2400" spc="-167" dirty="0" smtClean="0">
                <a:solidFill>
                  <a:srgbClr val="173067"/>
                </a:solidFill>
                <a:latin typeface="Calibri" panose="020F0502020204030204" pitchFamily="34" charset="0"/>
                <a:cs typeface="Gotham Extra Light"/>
              </a:rPr>
              <a:t> is knowingly and willfully executing, or attempting to execute, a scheme to defraud any health care benefit program, or to obtain by means of false or fraudulent pretenses, representations, or promises, any of the money or property owned by, or under the custody or control of, any health care benefit program.  </a:t>
            </a:r>
          </a:p>
          <a:p>
            <a:pPr>
              <a:lnSpc>
                <a:spcPct val="90000"/>
              </a:lnSpc>
            </a:pPr>
            <a:endParaRPr lang="en-US" sz="2400" spc="-167" dirty="0" smtClean="0">
              <a:solidFill>
                <a:srgbClr val="173067"/>
              </a:solidFill>
              <a:latin typeface="Calibri" panose="020F0502020204030204" pitchFamily="34" charset="0"/>
              <a:cs typeface="Gotham Extra Light"/>
            </a:endParaRPr>
          </a:p>
          <a:p>
            <a:pPr>
              <a:lnSpc>
                <a:spcPct val="90000"/>
              </a:lnSpc>
            </a:pPr>
            <a:r>
              <a:rPr lang="en-US" sz="2400" b="1" spc="-167" dirty="0">
                <a:solidFill>
                  <a:srgbClr val="173067"/>
                </a:solidFill>
                <a:latin typeface="Calibri" panose="020F0502020204030204" pitchFamily="34" charset="0"/>
                <a:cs typeface="Gotham Extra Light"/>
              </a:rPr>
              <a:t>Waste</a:t>
            </a:r>
            <a:r>
              <a:rPr lang="en-US" sz="2400" spc="-167" dirty="0">
                <a:solidFill>
                  <a:srgbClr val="173067"/>
                </a:solidFill>
                <a:latin typeface="Calibri" panose="020F0502020204030204" pitchFamily="34" charset="0"/>
                <a:cs typeface="Gotham Extra Light"/>
              </a:rPr>
              <a:t> includes over using services, or other practices that, directly or indirectly, result in unnecessary costs to the Medicare Program.  Waste is generally not considered to be cause by criminally negligent actions, but rather by the misuse of recourses. </a:t>
            </a:r>
            <a:endParaRPr lang="en-US" sz="2400" spc="-167" dirty="0" smtClean="0">
              <a:solidFill>
                <a:srgbClr val="173067"/>
              </a:solidFill>
              <a:latin typeface="Calibri" panose="020F0502020204030204" pitchFamily="34" charset="0"/>
              <a:cs typeface="Gotham Extra Light"/>
            </a:endParaRPr>
          </a:p>
          <a:p>
            <a:pPr>
              <a:lnSpc>
                <a:spcPct val="90000"/>
              </a:lnSpc>
            </a:pPr>
            <a:endParaRPr lang="en-US" sz="2400" spc="-167" dirty="0">
              <a:solidFill>
                <a:srgbClr val="173067"/>
              </a:solidFill>
              <a:latin typeface="Calibri" panose="020F0502020204030204" pitchFamily="34" charset="0"/>
              <a:cs typeface="Gotham Extra Light"/>
            </a:endParaRPr>
          </a:p>
          <a:p>
            <a:pPr>
              <a:lnSpc>
                <a:spcPct val="90000"/>
              </a:lnSpc>
            </a:pPr>
            <a:r>
              <a:rPr lang="en-US" sz="2400" b="1" spc="-167" dirty="0" smtClean="0">
                <a:solidFill>
                  <a:srgbClr val="173067"/>
                </a:solidFill>
                <a:latin typeface="Calibri" panose="020F0502020204030204" pitchFamily="34" charset="0"/>
                <a:cs typeface="Gotham Extra Light"/>
              </a:rPr>
              <a:t>Abuse</a:t>
            </a:r>
            <a:r>
              <a:rPr lang="en-US" sz="2400" spc="-167" dirty="0" smtClean="0">
                <a:solidFill>
                  <a:srgbClr val="173067"/>
                </a:solidFill>
                <a:latin typeface="Calibri" panose="020F0502020204030204" pitchFamily="34" charset="0"/>
                <a:cs typeface="Gotham Extra Light"/>
              </a:rPr>
              <a:t> includes actions that may, directly or indirectly, result in unnecessary costs to the Medicare Program.  Abuse involves payment for items or services when there is not legal entitlement to that payment and the provider has not knowingly and/or intentionally misrepresented facts to obtain payment.   </a:t>
            </a:r>
            <a:endParaRPr lang="en-US" sz="2400" spc="-167" dirty="0">
              <a:solidFill>
                <a:srgbClr val="173067"/>
              </a:solidFill>
              <a:latin typeface="Calibri" panose="020F0502020204030204" pitchFamily="34" charset="0"/>
              <a:cs typeface="Gotham Extra Light"/>
            </a:endParaRPr>
          </a:p>
          <a:p>
            <a:pPr>
              <a:lnSpc>
                <a:spcPct val="90000"/>
              </a:lnSpc>
            </a:pPr>
            <a:endParaRPr lang="en-US" sz="2400" spc="-167" dirty="0">
              <a:solidFill>
                <a:srgbClr val="173067"/>
              </a:solidFill>
              <a:latin typeface="Century Gothic" panose="020B0502020202020204" pitchFamily="34" charset="0"/>
              <a:cs typeface="Gotham Extra Light"/>
            </a:endParaRPr>
          </a:p>
          <a:p>
            <a:pPr>
              <a:lnSpc>
                <a:spcPct val="90000"/>
              </a:lnSpc>
            </a:pPr>
            <a:endParaRPr lang="en-US" sz="2400" spc="-167" dirty="0">
              <a:solidFill>
                <a:srgbClr val="173067"/>
              </a:solidFill>
              <a:latin typeface="Century Gothic" panose="020B0502020202020204" pitchFamily="34" charset="0"/>
              <a:cs typeface="Gotham Extra Light"/>
            </a:endParaRPr>
          </a:p>
        </p:txBody>
      </p:sp>
    </p:spTree>
    <p:extLst>
      <p:ext uri="{BB962C8B-B14F-4D97-AF65-F5344CB8AC3E}">
        <p14:creationId xmlns:p14="http://schemas.microsoft.com/office/powerpoint/2010/main" val="568742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1426806"/>
            <a:ext cx="7467601" cy="3343764"/>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a:lnSpc>
                <a:spcPct val="90000"/>
              </a:lnSpc>
            </a:pPr>
            <a:r>
              <a:rPr lang="en-US" sz="2400" spc="-167" dirty="0" smtClean="0">
                <a:solidFill>
                  <a:srgbClr val="173067"/>
                </a:solidFill>
                <a:latin typeface="Calibri" panose="020F0502020204030204" pitchFamily="34" charset="0"/>
                <a:cs typeface="Gotham Extra Light"/>
              </a:rPr>
              <a:t>There are differences among fraud, waste, and abuse.  One of the primary differences is intent and knowledge.  </a:t>
            </a:r>
          </a:p>
          <a:p>
            <a:pPr>
              <a:lnSpc>
                <a:spcPct val="90000"/>
              </a:lnSpc>
            </a:pPr>
            <a:endParaRPr lang="en-US" sz="2400" spc="-167" dirty="0">
              <a:solidFill>
                <a:srgbClr val="173067"/>
              </a:solidFill>
              <a:latin typeface="Calibri" panose="020F0502020204030204" pitchFamily="34" charset="0"/>
              <a:cs typeface="Gotham Extra Light"/>
            </a:endParaRPr>
          </a:p>
          <a:p>
            <a:pPr>
              <a:lnSpc>
                <a:spcPct val="90000"/>
              </a:lnSpc>
            </a:pPr>
            <a:r>
              <a:rPr lang="en-US" sz="2400" b="1" spc="-167" dirty="0" smtClean="0">
                <a:solidFill>
                  <a:srgbClr val="173067"/>
                </a:solidFill>
                <a:latin typeface="Calibri" panose="020F0502020204030204" pitchFamily="34" charset="0"/>
                <a:cs typeface="Gotham Extra Light"/>
              </a:rPr>
              <a:t>Fraud </a:t>
            </a:r>
            <a:r>
              <a:rPr lang="en-US" sz="2400" spc="-167" dirty="0" smtClean="0">
                <a:solidFill>
                  <a:srgbClr val="173067"/>
                </a:solidFill>
                <a:latin typeface="Calibri" panose="020F0502020204030204" pitchFamily="34" charset="0"/>
                <a:cs typeface="Gotham Extra Light"/>
              </a:rPr>
              <a:t>requires intent to obtain payment and the knowledge that the actions are wrong.  </a:t>
            </a:r>
          </a:p>
          <a:p>
            <a:pPr>
              <a:lnSpc>
                <a:spcPct val="90000"/>
              </a:lnSpc>
            </a:pPr>
            <a:endParaRPr lang="en-US" sz="2400" spc="-167" dirty="0">
              <a:solidFill>
                <a:srgbClr val="173067"/>
              </a:solidFill>
              <a:latin typeface="Calibri" panose="020F0502020204030204" pitchFamily="34" charset="0"/>
              <a:cs typeface="Gotham Extra Light"/>
            </a:endParaRPr>
          </a:p>
          <a:p>
            <a:pPr>
              <a:lnSpc>
                <a:spcPct val="90000"/>
              </a:lnSpc>
            </a:pPr>
            <a:r>
              <a:rPr lang="en-US" sz="2400" b="1" spc="-167" dirty="0" smtClean="0">
                <a:solidFill>
                  <a:srgbClr val="173067"/>
                </a:solidFill>
                <a:latin typeface="Calibri" panose="020F0502020204030204" pitchFamily="34" charset="0"/>
                <a:cs typeface="Gotham Extra Light"/>
              </a:rPr>
              <a:t>Waste </a:t>
            </a:r>
            <a:r>
              <a:rPr lang="en-US" sz="2400" spc="-167" dirty="0" smtClean="0">
                <a:solidFill>
                  <a:srgbClr val="173067"/>
                </a:solidFill>
                <a:latin typeface="Calibri" panose="020F0502020204030204" pitchFamily="34" charset="0"/>
                <a:cs typeface="Gotham Extra Light"/>
              </a:rPr>
              <a:t>and </a:t>
            </a:r>
            <a:r>
              <a:rPr lang="en-US" sz="2400" b="1" spc="-167" dirty="0" smtClean="0">
                <a:solidFill>
                  <a:srgbClr val="173067"/>
                </a:solidFill>
                <a:latin typeface="Calibri" panose="020F0502020204030204" pitchFamily="34" charset="0"/>
                <a:cs typeface="Gotham Extra Light"/>
              </a:rPr>
              <a:t>abuse </a:t>
            </a:r>
            <a:r>
              <a:rPr lang="en-US" sz="2400" spc="-167" dirty="0" smtClean="0">
                <a:solidFill>
                  <a:srgbClr val="173067"/>
                </a:solidFill>
                <a:latin typeface="Calibri" panose="020F0502020204030204" pitchFamily="34" charset="0"/>
                <a:cs typeface="Gotham Extra Light"/>
              </a:rPr>
              <a:t>may involve obtaining an improper payment or creating an unnecessary cost to the Medicare Program, but does not require the same intent and knowledge.  </a:t>
            </a:r>
            <a:endParaRPr lang="en-US" sz="2400" spc="-167" dirty="0">
              <a:solidFill>
                <a:srgbClr val="173067"/>
              </a:solidFill>
              <a:latin typeface="Calibri" panose="020F0502020204030204" pitchFamily="34" charset="0"/>
              <a:cs typeface="Gotham Extra Light"/>
            </a:endParaRPr>
          </a:p>
        </p:txBody>
      </p:sp>
    </p:spTree>
    <p:extLst>
      <p:ext uri="{BB962C8B-B14F-4D97-AF65-F5344CB8AC3E}">
        <p14:creationId xmlns:p14="http://schemas.microsoft.com/office/powerpoint/2010/main" val="298210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79021" cy="7772400"/>
          </a:xfrm>
          <a:prstGeom prst="rect">
            <a:avLst/>
          </a:prstGeom>
          <a:solidFill>
            <a:srgbClr val="F9E094"/>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 name="TextBox 2"/>
          <p:cNvSpPr txBox="1"/>
          <p:nvPr/>
        </p:nvSpPr>
        <p:spPr>
          <a:xfrm>
            <a:off x="563880" y="2698592"/>
            <a:ext cx="5943600" cy="1238572"/>
          </a:xfrm>
          <a:prstGeom prst="rect">
            <a:avLst/>
          </a:prstGeom>
          <a:noFill/>
        </p:spPr>
        <p:txBody>
          <a:bodyPr wrap="square" lIns="101882" tIns="50941" rIns="101882" bIns="50941" rtlCol="0" anchor="ctr">
            <a:spAutoFit/>
          </a:bodyPr>
          <a:lstStyle/>
          <a:p>
            <a:pPr>
              <a:lnSpc>
                <a:spcPct val="90000"/>
              </a:lnSpc>
            </a:pPr>
            <a:endParaRPr lang="en-US" i="1" spc="-167" dirty="0" smtClean="0">
              <a:solidFill>
                <a:srgbClr val="173067"/>
              </a:solidFill>
              <a:cs typeface="Gotham Extra Light"/>
            </a:endParaRPr>
          </a:p>
          <a:p>
            <a:pPr>
              <a:lnSpc>
                <a:spcPct val="90000"/>
              </a:lnSpc>
            </a:pPr>
            <a:r>
              <a:rPr lang="en-US" sz="3600" i="1" spc="-167" dirty="0" smtClean="0">
                <a:solidFill>
                  <a:srgbClr val="173067"/>
                </a:solidFill>
                <a:cs typeface="Gotham Extra Light"/>
              </a:rPr>
              <a:t>Examples of Sales FWA:  </a:t>
            </a:r>
          </a:p>
          <a:p>
            <a:pPr>
              <a:lnSpc>
                <a:spcPct val="90000"/>
              </a:lnSpc>
            </a:pPr>
            <a:r>
              <a:rPr lang="en-US" sz="2800" i="1" spc="-167" dirty="0" smtClean="0">
                <a:solidFill>
                  <a:srgbClr val="173067"/>
                </a:solidFill>
                <a:cs typeface="Gotham Extra Light"/>
              </a:rPr>
              <a:t>Marketing Schemes</a:t>
            </a:r>
            <a:endParaRPr lang="en-US" sz="2800" i="1" spc="-167" dirty="0">
              <a:solidFill>
                <a:srgbClr val="173067"/>
              </a:solidFill>
              <a:cs typeface="Gotham Extra Light"/>
            </a:endParaRPr>
          </a:p>
        </p:txBody>
      </p:sp>
      <p:cxnSp>
        <p:nvCxnSpPr>
          <p:cNvPr id="4" name="Straight Connector 3"/>
          <p:cNvCxnSpPr/>
          <p:nvPr/>
        </p:nvCxnSpPr>
        <p:spPr>
          <a:xfrm>
            <a:off x="648568" y="2857616"/>
            <a:ext cx="5599832" cy="0"/>
          </a:xfrm>
          <a:prstGeom prst="line">
            <a:avLst/>
          </a:prstGeom>
          <a:ln w="76200">
            <a:solidFill>
              <a:srgbClr val="173067"/>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68977" y="4098360"/>
            <a:ext cx="5608051" cy="0"/>
          </a:xfrm>
          <a:prstGeom prst="line">
            <a:avLst/>
          </a:prstGeom>
          <a:ln w="6350">
            <a:solidFill>
              <a:srgbClr val="173067"/>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 circle color.psd"/>
          <p:cNvPicPr>
            <a:picLocks noChangeAspect="1"/>
          </p:cNvPicPr>
          <p:nvPr/>
        </p:nvPicPr>
        <p:blipFill rotWithShape="1">
          <a:blip r:embed="rId3">
            <a:extLst>
              <a:ext uri="{28A0092B-C50C-407E-A947-70E740481C1C}">
                <a14:useLocalDpi xmlns:a14="http://schemas.microsoft.com/office/drawing/2010/main" val="0"/>
              </a:ext>
            </a:extLst>
          </a:blip>
          <a:srcRect l="1" r="49999"/>
          <a:stretch/>
        </p:blipFill>
        <p:spPr>
          <a:xfrm>
            <a:off x="5867401" y="0"/>
            <a:ext cx="4412780" cy="7772400"/>
          </a:xfrm>
          <a:prstGeom prst="rect">
            <a:avLst/>
          </a:prstGeom>
        </p:spPr>
      </p:pic>
      <p:pic>
        <p:nvPicPr>
          <p:cNvPr id="9" name="Picture 8"/>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73055" y="5181601"/>
            <a:ext cx="2816351" cy="1036320"/>
          </a:xfrm>
          <a:prstGeom prst="rect">
            <a:avLst/>
          </a:prstGeom>
        </p:spPr>
      </p:pic>
    </p:spTree>
    <p:extLst>
      <p:ext uri="{BB962C8B-B14F-4D97-AF65-F5344CB8AC3E}">
        <p14:creationId xmlns:p14="http://schemas.microsoft.com/office/powerpoint/2010/main" val="3514854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4479" y="1004703"/>
            <a:ext cx="8482880" cy="5088857"/>
          </a:xfrm>
          <a:prstGeom prst="rect">
            <a:avLst/>
          </a:prstGeom>
          <a:noFill/>
        </p:spPr>
        <p:txBody>
          <a:bodyPr wrap="square" lIns="101882" tIns="50941" rIns="101882" bIns="50941" rtlCol="0" anchor="ctr">
            <a:spAutoFit/>
          </a:bodyPr>
          <a:lstStyle/>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Enrollment of a consumer in a Medicare Plan without the consumer’s knowledge or consent.</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Offering consumers a cash payment or other reward as encouragement to enroll in a Medicare, Medicaid, or healthcare benefit plan.</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Selling or marketing insurance without a license.</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Using consumer information supplied through a third-part(e.g., another agent, friend, etc.) to market Medicare plans.  </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Agents splitting commissions or agent referral fees.</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Misrepresenting themselves as a representative of the government (Medicare, Social Security, Federal Government.)</a:t>
            </a:r>
          </a:p>
        </p:txBody>
      </p:sp>
    </p:spTree>
    <p:extLst>
      <p:ext uri="{BB962C8B-B14F-4D97-AF65-F5344CB8AC3E}">
        <p14:creationId xmlns:p14="http://schemas.microsoft.com/office/powerpoint/2010/main" val="1720865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9560" y="1634849"/>
            <a:ext cx="8482880" cy="4424060"/>
          </a:xfrm>
          <a:prstGeom prst="rect">
            <a:avLst/>
          </a:prstGeom>
          <a:noFill/>
        </p:spPr>
        <p:txBody>
          <a:bodyPr wrap="square" lIns="101882" tIns="50941" rIns="101882" bIns="50941" rtlCol="0" anchor="ctr">
            <a:spAutoFit/>
          </a:bodyPr>
          <a:lstStyle/>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If a sales agent/broker intentionally misrepresents a product being marketed, with the goal of getting the beneficiary to enroll, this is considered fraud.  An example would be omitting information about a comparative Medicare product to induct a beneficiary to purchase their insurance.  </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Sales agents/brokers enrolling beneficiaries solely interested in a Medicare Part D  Plan into a Medicare Advantage Plan without their knowledge and/or understanding.  </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If a sales agent/broker offers a beneficiary a kickback as an inducement to enroll. </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p:txBody>
      </p:sp>
    </p:spTree>
    <p:extLst>
      <p:ext uri="{BB962C8B-B14F-4D97-AF65-F5344CB8AC3E}">
        <p14:creationId xmlns:p14="http://schemas.microsoft.com/office/powerpoint/2010/main" val="761694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371600"/>
            <a:ext cx="8482880" cy="3426864"/>
          </a:xfrm>
          <a:prstGeom prst="rect">
            <a:avLst/>
          </a:prstGeom>
          <a:noFill/>
        </p:spPr>
        <p:txBody>
          <a:bodyPr wrap="square" lIns="101882" tIns="50941" rIns="101882" bIns="50941" rtlCol="0" anchor="ctr">
            <a:spAutoFit/>
          </a:bodyPr>
          <a:lstStyle/>
          <a:p>
            <a:pPr marL="285750" indent="-285750">
              <a:lnSpc>
                <a:spcPct val="90000"/>
              </a:lnSpc>
              <a:buFont typeface="Arial" panose="020B0604020202020204" pitchFamily="34" charset="0"/>
              <a:buChar char="•"/>
            </a:pPr>
            <a:r>
              <a:rPr lang="en-US" sz="2400" spc="-167" dirty="0">
                <a:solidFill>
                  <a:srgbClr val="173067"/>
                </a:solidFill>
                <a:cs typeface="Gotham Extra Light"/>
              </a:rPr>
              <a:t>Forging a beneficiary signature or knowingly accepting a forged signature on an enrollment form</a:t>
            </a:r>
            <a:r>
              <a:rPr lang="en-US" sz="2400" spc="-167" dirty="0" smtClean="0">
                <a:solidFill>
                  <a:srgbClr val="173067"/>
                </a:solidFill>
                <a:cs typeface="Gotham Extra Light"/>
              </a:rPr>
              <a:t>.</a:t>
            </a:r>
          </a:p>
          <a:p>
            <a:pPr marL="285750" indent="-285750">
              <a:lnSpc>
                <a:spcPct val="90000"/>
              </a:lnSpc>
              <a:buFont typeface="Arial" panose="020B0604020202020204" pitchFamily="34" charset="0"/>
              <a:buChar char="•"/>
            </a:pPr>
            <a:endParaRPr lang="en-US" sz="2400" spc="-167" dirty="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Utilizing beneficiary data to facilitate any enrollment without the beneficiaries knowledge, regardless of if a commission was paid or not.</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Misuse of Scope of Appointment (SOA) form or knowingly circumnavigating the rules concerning SOA.  </a:t>
            </a:r>
          </a:p>
          <a:p>
            <a:pPr marL="285750" indent="-285750">
              <a:lnSpc>
                <a:spcPct val="90000"/>
              </a:lnSpc>
              <a:buFont typeface="Arial" panose="020B0604020202020204" pitchFamily="34" charset="0"/>
              <a:buChar char="•"/>
            </a:pPr>
            <a:endParaRPr lang="en-US" sz="2400" spc="-167" dirty="0" smtClean="0">
              <a:solidFill>
                <a:srgbClr val="173067"/>
              </a:solidFill>
              <a:cs typeface="Gotham Extra Light"/>
            </a:endParaRPr>
          </a:p>
          <a:p>
            <a:pPr marL="285750" indent="-285750">
              <a:lnSpc>
                <a:spcPct val="90000"/>
              </a:lnSpc>
              <a:buFont typeface="Arial" panose="020B0604020202020204" pitchFamily="34" charset="0"/>
              <a:buChar char="•"/>
            </a:pPr>
            <a:r>
              <a:rPr lang="en-US" sz="2400" spc="-167" dirty="0" smtClean="0">
                <a:solidFill>
                  <a:srgbClr val="173067"/>
                </a:solidFill>
                <a:cs typeface="Gotham Extra Light"/>
              </a:rPr>
              <a:t>Improper entertainment or incentives offered by sales agents.  </a:t>
            </a:r>
          </a:p>
        </p:txBody>
      </p:sp>
    </p:spTree>
    <p:extLst>
      <p:ext uri="{BB962C8B-B14F-4D97-AF65-F5344CB8AC3E}">
        <p14:creationId xmlns:p14="http://schemas.microsoft.com/office/powerpoint/2010/main" val="247387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Gold Wh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ange Ar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urquoise Ar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3009</TotalTime>
  <Words>1068</Words>
  <Application>Microsoft Office PowerPoint</Application>
  <PresentationFormat>Custom</PresentationFormat>
  <Paragraphs>163</Paragraphs>
  <Slides>24</Slides>
  <Notes>22</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Gold Wheel</vt:lpstr>
      <vt:lpstr>Orange Arc</vt:lpstr>
      <vt:lpstr>Turquoise Arc</vt:lpstr>
      <vt:lpstr>Section Header</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St.Amant, Eileen A</dc:creator>
  <cp:lastModifiedBy>St.Amant, Eileen A</cp:lastModifiedBy>
  <cp:revision>144</cp:revision>
  <cp:lastPrinted>2016-11-28T22:43:11Z</cp:lastPrinted>
  <dcterms:modified xsi:type="dcterms:W3CDTF">2016-12-06T17:20:39Z</dcterms:modified>
</cp:coreProperties>
</file>